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8"/>
  </p:notesMasterIdLst>
  <p:sldIdLst>
    <p:sldId id="257" r:id="rId5"/>
    <p:sldId id="256" r:id="rId6"/>
    <p:sldId id="329"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7" r:id="rId35"/>
    <p:sldId id="398" r:id="rId36"/>
    <p:sldId id="399" r:id="rId37"/>
    <p:sldId id="400" r:id="rId38"/>
    <p:sldId id="401" r:id="rId39"/>
    <p:sldId id="402" r:id="rId40"/>
    <p:sldId id="403" r:id="rId41"/>
    <p:sldId id="404" r:id="rId42"/>
    <p:sldId id="405" r:id="rId43"/>
    <p:sldId id="406" r:id="rId44"/>
    <p:sldId id="407" r:id="rId45"/>
    <p:sldId id="410" r:id="rId46"/>
    <p:sldId id="40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F30"/>
    <a:srgbClr val="BF1E2E"/>
    <a:srgbClr val="000000"/>
    <a:srgbClr val="204B73"/>
    <a:srgbClr val="204D73"/>
    <a:srgbClr val="204D70"/>
    <a:srgbClr val="204D64"/>
    <a:srgbClr val="204564"/>
    <a:srgbClr val="1A456C"/>
    <a:srgbClr val="163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660" autoAdjust="0"/>
  </p:normalViewPr>
  <p:slideViewPr>
    <p:cSldViewPr snapToGrid="0">
      <p:cViewPr varScale="1">
        <p:scale>
          <a:sx n="101" d="100"/>
          <a:sy n="101" d="100"/>
        </p:scale>
        <p:origin x="1152" y="126"/>
      </p:cViewPr>
      <p:guideLst/>
    </p:cSldViewPr>
  </p:slideViewPr>
  <p:notesTextViewPr>
    <p:cViewPr>
      <p:scale>
        <a:sx n="3" d="2"/>
        <a:sy n="3" d="2"/>
      </p:scale>
      <p:origin x="0" y="0"/>
    </p:cViewPr>
  </p:notesTextViewPr>
  <p:sorterViewPr>
    <p:cViewPr>
      <p:scale>
        <a:sx n="100" d="100"/>
        <a:sy n="100" d="100"/>
      </p:scale>
      <p:origin x="0" y="-87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AF3DF-D2B8-4B5B-A0E9-0BD24604612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D8204B3-35D7-4043-A5CE-53A83E30A4BE}">
      <dgm:prSet custT="1"/>
      <dgm:spPr>
        <a:solidFill>
          <a:schemeClr val="accent2">
            <a:lumMod val="20000"/>
            <a:lumOff val="80000"/>
            <a:alpha val="90000"/>
          </a:schemeClr>
        </a:solidFill>
      </dgm:spPr>
      <dgm:t>
        <a:bodyPr/>
        <a:lstStyle/>
        <a:p>
          <a:r>
            <a:rPr lang="en-US" sz="1700" b="1" dirty="0">
              <a:solidFill>
                <a:schemeClr val="accent2">
                  <a:lumMod val="75000"/>
                </a:schemeClr>
              </a:solidFill>
              <a:latin typeface="Linh AvantGarde" panose="02000603030000020004"/>
            </a:rPr>
            <a:t>Encapsulation</a:t>
          </a:r>
          <a:endParaRPr lang="en-US" sz="1700" dirty="0">
            <a:solidFill>
              <a:schemeClr val="accent2">
                <a:lumMod val="75000"/>
              </a:schemeClr>
            </a:solidFill>
            <a:latin typeface="Linh AvantGarde" panose="02000603030000020004"/>
          </a:endParaRPr>
        </a:p>
      </dgm:t>
    </dgm:pt>
    <dgm:pt modelId="{6D9B9F74-0106-4B59-BA8B-806713A9EDAC}" type="parTrans" cxnId="{FF68AE69-65E8-45ED-B2E5-0E5B1DB10313}">
      <dgm:prSet/>
      <dgm:spPr/>
      <dgm:t>
        <a:bodyPr/>
        <a:lstStyle/>
        <a:p>
          <a:endParaRPr lang="en-US"/>
        </a:p>
      </dgm:t>
    </dgm:pt>
    <dgm:pt modelId="{69C36B93-F2DA-4921-BB80-1B10E59AF5DA}" type="sibTrans" cxnId="{FF68AE69-65E8-45ED-B2E5-0E5B1DB10313}">
      <dgm:prSet/>
      <dgm:spPr/>
      <dgm:t>
        <a:bodyPr/>
        <a:lstStyle/>
        <a:p>
          <a:endParaRPr lang="en-US"/>
        </a:p>
      </dgm:t>
    </dgm:pt>
    <dgm:pt modelId="{052AB6E4-EB11-4846-AD79-C6F19865D466}">
      <dgm:prSet custT="1"/>
      <dgm:spPr>
        <a:solidFill>
          <a:schemeClr val="accent2">
            <a:lumMod val="20000"/>
            <a:lumOff val="80000"/>
            <a:alpha val="90000"/>
          </a:schemeClr>
        </a:solidFill>
      </dgm:spPr>
      <dgm:t>
        <a:bodyPr/>
        <a:lstStyle/>
        <a:p>
          <a:r>
            <a:rPr lang="en-US" sz="1700" b="1" dirty="0">
              <a:solidFill>
                <a:schemeClr val="accent2">
                  <a:lumMod val="75000"/>
                </a:schemeClr>
              </a:solidFill>
              <a:latin typeface="Linh AvantGarde" panose="02000603030000020004"/>
            </a:rPr>
            <a:t>Inheritance</a:t>
          </a:r>
          <a:endParaRPr lang="en-US" sz="1700" dirty="0">
            <a:solidFill>
              <a:schemeClr val="accent2">
                <a:lumMod val="75000"/>
              </a:schemeClr>
            </a:solidFill>
            <a:latin typeface="Linh AvantGarde" panose="02000603030000020004"/>
          </a:endParaRPr>
        </a:p>
      </dgm:t>
    </dgm:pt>
    <dgm:pt modelId="{8468AE52-74FE-4B44-9636-789CE3CD3789}" type="parTrans" cxnId="{18146C46-8A14-43A2-9059-0BB1A98336D0}">
      <dgm:prSet/>
      <dgm:spPr/>
      <dgm:t>
        <a:bodyPr/>
        <a:lstStyle/>
        <a:p>
          <a:endParaRPr lang="en-US"/>
        </a:p>
      </dgm:t>
    </dgm:pt>
    <dgm:pt modelId="{638FAEF4-7397-4239-B945-D2C5C3B54A95}" type="sibTrans" cxnId="{18146C46-8A14-43A2-9059-0BB1A98336D0}">
      <dgm:prSet/>
      <dgm:spPr/>
      <dgm:t>
        <a:bodyPr/>
        <a:lstStyle/>
        <a:p>
          <a:endParaRPr lang="en-US"/>
        </a:p>
      </dgm:t>
    </dgm:pt>
    <dgm:pt modelId="{EF3F7CE9-E81B-4ACF-82C5-B90C7F11EF64}">
      <dgm:prSet custT="1"/>
      <dgm:spPr>
        <a:solidFill>
          <a:schemeClr val="accent2">
            <a:lumMod val="20000"/>
            <a:lumOff val="80000"/>
            <a:alpha val="90000"/>
          </a:schemeClr>
        </a:solidFill>
      </dgm:spPr>
      <dgm:t>
        <a:bodyPr/>
        <a:lstStyle/>
        <a:p>
          <a:r>
            <a:rPr lang="en-US" sz="1700" b="1" dirty="0">
              <a:solidFill>
                <a:schemeClr val="accent2">
                  <a:lumMod val="75000"/>
                </a:schemeClr>
              </a:solidFill>
              <a:latin typeface="Linh AvantGarde" panose="02000603030000020004"/>
            </a:rPr>
            <a:t>Polymorphism</a:t>
          </a:r>
          <a:endParaRPr lang="en-US" sz="1700" dirty="0">
            <a:solidFill>
              <a:schemeClr val="accent2">
                <a:lumMod val="75000"/>
              </a:schemeClr>
            </a:solidFill>
            <a:latin typeface="Linh AvantGarde" panose="02000603030000020004"/>
          </a:endParaRPr>
        </a:p>
      </dgm:t>
    </dgm:pt>
    <dgm:pt modelId="{CC546F30-A639-4555-AD36-DDC31BBD798F}" type="parTrans" cxnId="{655E5547-4BC3-445E-91C9-D866E999433F}">
      <dgm:prSet/>
      <dgm:spPr/>
      <dgm:t>
        <a:bodyPr/>
        <a:lstStyle/>
        <a:p>
          <a:endParaRPr lang="en-US"/>
        </a:p>
      </dgm:t>
    </dgm:pt>
    <dgm:pt modelId="{23ACB97E-B44E-49D3-AC2E-6CF848791DD1}" type="sibTrans" cxnId="{655E5547-4BC3-445E-91C9-D866E999433F}">
      <dgm:prSet/>
      <dgm:spPr/>
      <dgm:t>
        <a:bodyPr/>
        <a:lstStyle/>
        <a:p>
          <a:endParaRPr lang="en-US"/>
        </a:p>
      </dgm:t>
    </dgm:pt>
    <dgm:pt modelId="{52AF61B3-ABFE-4AEF-B438-8EDB6048B329}">
      <dgm:prSet custT="1"/>
      <dgm:spPr>
        <a:solidFill>
          <a:schemeClr val="accent2">
            <a:lumMod val="20000"/>
            <a:lumOff val="80000"/>
            <a:alpha val="90000"/>
          </a:schemeClr>
        </a:solidFill>
      </dgm:spPr>
      <dgm:t>
        <a:bodyPr/>
        <a:lstStyle/>
        <a:p>
          <a:r>
            <a:rPr lang="en-US" sz="1700" b="1" dirty="0">
              <a:solidFill>
                <a:schemeClr val="accent2">
                  <a:lumMod val="75000"/>
                </a:schemeClr>
              </a:solidFill>
              <a:latin typeface="Linh AvantGarde" panose="02000603030000020004"/>
            </a:rPr>
            <a:t>Abstraction</a:t>
          </a:r>
          <a:endParaRPr lang="en-US" sz="1700" dirty="0">
            <a:solidFill>
              <a:schemeClr val="accent2">
                <a:lumMod val="75000"/>
              </a:schemeClr>
            </a:solidFill>
            <a:latin typeface="Linh AvantGarde" panose="02000603030000020004"/>
          </a:endParaRPr>
        </a:p>
      </dgm:t>
    </dgm:pt>
    <dgm:pt modelId="{DE26404A-6EC4-48AB-B9B3-64AD24338A19}" type="parTrans" cxnId="{5C196750-5827-4225-9FA5-84195A9342A3}">
      <dgm:prSet/>
      <dgm:spPr/>
      <dgm:t>
        <a:bodyPr/>
        <a:lstStyle/>
        <a:p>
          <a:endParaRPr lang="en-US"/>
        </a:p>
      </dgm:t>
    </dgm:pt>
    <dgm:pt modelId="{DEB8627B-1586-4A77-BED1-ED49EBA96C3F}" type="sibTrans" cxnId="{5C196750-5827-4225-9FA5-84195A9342A3}">
      <dgm:prSet/>
      <dgm:spPr/>
      <dgm:t>
        <a:bodyPr/>
        <a:lstStyle/>
        <a:p>
          <a:endParaRPr lang="en-US"/>
        </a:p>
      </dgm:t>
    </dgm:pt>
    <dgm:pt modelId="{0EB0EC2D-593A-4B63-A5EE-2ED7AAE0268E}">
      <dgm:prSet custT="1"/>
      <dgm:spPr>
        <a:solidFill>
          <a:schemeClr val="accent2">
            <a:lumMod val="20000"/>
            <a:lumOff val="80000"/>
            <a:alpha val="90000"/>
          </a:schemeClr>
        </a:solidFill>
      </dgm:spPr>
      <dgm:t>
        <a:bodyPr/>
        <a:lstStyle/>
        <a:p>
          <a:r>
            <a:rPr lang="en-US" sz="1700" b="1" dirty="0">
              <a:solidFill>
                <a:schemeClr val="accent2">
                  <a:lumMod val="75000"/>
                </a:schemeClr>
              </a:solidFill>
              <a:latin typeface="Linh AvantGarde" panose="02000603030000020004"/>
            </a:rPr>
            <a:t>Generic</a:t>
          </a:r>
          <a:r>
            <a:rPr lang="en-US" sz="2500" b="1" dirty="0">
              <a:solidFill>
                <a:schemeClr val="accent2">
                  <a:lumMod val="75000"/>
                </a:schemeClr>
              </a:solidFill>
              <a:latin typeface="Linh AvantGarde" panose="02000603030000020004"/>
            </a:rPr>
            <a:t> </a:t>
          </a:r>
          <a:r>
            <a:rPr lang="en-US" sz="1700" b="1" dirty="0">
              <a:solidFill>
                <a:schemeClr val="accent2">
                  <a:lumMod val="75000"/>
                </a:schemeClr>
              </a:solidFill>
              <a:latin typeface="Linh AvantGarde" panose="02000603030000020004"/>
            </a:rPr>
            <a:t>Programming</a:t>
          </a:r>
          <a:endParaRPr lang="en-US" sz="1700" dirty="0">
            <a:solidFill>
              <a:schemeClr val="accent2">
                <a:lumMod val="75000"/>
              </a:schemeClr>
            </a:solidFill>
            <a:latin typeface="Linh AvantGarde" panose="02000603030000020004"/>
          </a:endParaRPr>
        </a:p>
      </dgm:t>
    </dgm:pt>
    <dgm:pt modelId="{FDA3D3AA-E72B-4185-8D63-1C1A60A55C96}" type="parTrans" cxnId="{DE479B19-1390-4491-9C46-CF98CBEDBA15}">
      <dgm:prSet/>
      <dgm:spPr/>
      <dgm:t>
        <a:bodyPr/>
        <a:lstStyle/>
        <a:p>
          <a:endParaRPr lang="en-US"/>
        </a:p>
      </dgm:t>
    </dgm:pt>
    <dgm:pt modelId="{B09DAB5B-2CF8-448C-AED1-D163FC38E0E7}" type="sibTrans" cxnId="{DE479B19-1390-4491-9C46-CF98CBEDBA15}">
      <dgm:prSet/>
      <dgm:spPr/>
      <dgm:t>
        <a:bodyPr/>
        <a:lstStyle/>
        <a:p>
          <a:endParaRPr lang="en-US"/>
        </a:p>
      </dgm:t>
    </dgm:pt>
    <dgm:pt modelId="{1450F2F8-4D10-4F2C-9F9B-03E1DADC8D77}">
      <dgm:prSet custT="1"/>
      <dgm:spPr>
        <a:solidFill>
          <a:schemeClr val="accent2">
            <a:lumMod val="20000"/>
            <a:lumOff val="80000"/>
            <a:alpha val="90000"/>
          </a:schemeClr>
        </a:solidFill>
      </dgm:spPr>
      <dgm:t>
        <a:bodyPr/>
        <a:lstStyle/>
        <a:p>
          <a:r>
            <a:rPr lang="en-US" sz="1700" b="1" dirty="0">
              <a:solidFill>
                <a:schemeClr val="accent2">
                  <a:lumMod val="75000"/>
                </a:schemeClr>
              </a:solidFill>
              <a:latin typeface="Linh AvantGarde" panose="02000603030000020004"/>
            </a:rPr>
            <a:t>Low</a:t>
          </a:r>
          <a:r>
            <a:rPr lang="en-US" sz="2500" b="1" dirty="0">
              <a:solidFill>
                <a:schemeClr val="accent2">
                  <a:lumMod val="75000"/>
                </a:schemeClr>
              </a:solidFill>
              <a:latin typeface="Linh AvantGarde" panose="02000603030000020004"/>
            </a:rPr>
            <a:t> </a:t>
          </a:r>
          <a:r>
            <a:rPr lang="en-US" sz="1700" b="1" dirty="0">
              <a:solidFill>
                <a:schemeClr val="accent2">
                  <a:lumMod val="75000"/>
                </a:schemeClr>
              </a:solidFill>
              <a:latin typeface="Linh AvantGarde" panose="02000603030000020004"/>
            </a:rPr>
            <a:t>coupling</a:t>
          </a:r>
          <a:endParaRPr lang="en-US" sz="1700" dirty="0">
            <a:solidFill>
              <a:schemeClr val="accent2">
                <a:lumMod val="75000"/>
              </a:schemeClr>
            </a:solidFill>
            <a:latin typeface="Linh AvantGarde" panose="02000603030000020004"/>
          </a:endParaRPr>
        </a:p>
      </dgm:t>
    </dgm:pt>
    <dgm:pt modelId="{61BABCF9-B4EC-4068-8AA8-BECA30F6603E}" type="parTrans" cxnId="{459B0F34-A5D4-486D-A3CB-2D38D93118B0}">
      <dgm:prSet/>
      <dgm:spPr/>
      <dgm:t>
        <a:bodyPr/>
        <a:lstStyle/>
        <a:p>
          <a:endParaRPr lang="en-US"/>
        </a:p>
      </dgm:t>
    </dgm:pt>
    <dgm:pt modelId="{C882D3B7-55B4-41B4-9F16-35841E8C7ABA}" type="sibTrans" cxnId="{459B0F34-A5D4-486D-A3CB-2D38D93118B0}">
      <dgm:prSet/>
      <dgm:spPr/>
      <dgm:t>
        <a:bodyPr/>
        <a:lstStyle/>
        <a:p>
          <a:endParaRPr lang="en-US"/>
        </a:p>
      </dgm:t>
    </dgm:pt>
    <dgm:pt modelId="{BF3686E8-952F-411E-87C3-3127003465D1}">
      <dgm:prSet custT="1"/>
      <dgm:spPr>
        <a:solidFill>
          <a:schemeClr val="accent2">
            <a:lumMod val="20000"/>
            <a:lumOff val="80000"/>
            <a:alpha val="90000"/>
          </a:schemeClr>
        </a:solidFill>
      </dgm:spPr>
      <dgm:t>
        <a:bodyPr/>
        <a:lstStyle/>
        <a:p>
          <a:r>
            <a:rPr lang="en-US" sz="1700" b="1" dirty="0">
              <a:solidFill>
                <a:schemeClr val="accent2">
                  <a:lumMod val="75000"/>
                </a:schemeClr>
              </a:solidFill>
              <a:latin typeface="Linh AvantGarde" panose="02000603030000020004"/>
            </a:rPr>
            <a:t>High Cohesion</a:t>
          </a:r>
          <a:endParaRPr lang="en-US" sz="1700" dirty="0">
            <a:solidFill>
              <a:schemeClr val="accent2">
                <a:lumMod val="75000"/>
              </a:schemeClr>
            </a:solidFill>
            <a:latin typeface="Linh AvantGarde" panose="02000603030000020004"/>
          </a:endParaRPr>
        </a:p>
      </dgm:t>
    </dgm:pt>
    <dgm:pt modelId="{FE334DFF-86B8-4A9A-BC1F-1E18ABC2513D}" type="parTrans" cxnId="{A420BA51-6569-4E59-9DFE-1F95ACA9805E}">
      <dgm:prSet/>
      <dgm:spPr/>
      <dgm:t>
        <a:bodyPr/>
        <a:lstStyle/>
        <a:p>
          <a:endParaRPr lang="en-US"/>
        </a:p>
      </dgm:t>
    </dgm:pt>
    <dgm:pt modelId="{3B68E356-B5AD-4574-8C0F-FAAC99CBB1AA}" type="sibTrans" cxnId="{A420BA51-6569-4E59-9DFE-1F95ACA9805E}">
      <dgm:prSet/>
      <dgm:spPr/>
      <dgm:t>
        <a:bodyPr/>
        <a:lstStyle/>
        <a:p>
          <a:endParaRPr lang="en-US"/>
        </a:p>
      </dgm:t>
    </dgm:pt>
    <dgm:pt modelId="{E4B59B58-2612-4D17-B267-30098DDBEECD}" type="pres">
      <dgm:prSet presAssocID="{FC4AF3DF-D2B8-4B5B-A0E9-0BD24604612D}" presName="diagram" presStyleCnt="0">
        <dgm:presLayoutVars>
          <dgm:dir/>
          <dgm:resizeHandles val="exact"/>
        </dgm:presLayoutVars>
      </dgm:prSet>
      <dgm:spPr/>
    </dgm:pt>
    <dgm:pt modelId="{840A8FD4-7C11-47B1-8C3A-493EF76FE7A0}" type="pres">
      <dgm:prSet presAssocID="{BD8204B3-35D7-4043-A5CE-53A83E30A4BE}" presName="node" presStyleLbl="node1" presStyleIdx="0" presStyleCnt="7">
        <dgm:presLayoutVars>
          <dgm:bulletEnabled val="1"/>
        </dgm:presLayoutVars>
      </dgm:prSet>
      <dgm:spPr/>
    </dgm:pt>
    <dgm:pt modelId="{49DAD1E4-A7B2-4F0D-BC99-9B32C0C3C563}" type="pres">
      <dgm:prSet presAssocID="{69C36B93-F2DA-4921-BB80-1B10E59AF5DA}" presName="sibTrans" presStyleCnt="0"/>
      <dgm:spPr/>
    </dgm:pt>
    <dgm:pt modelId="{0C89D13C-8489-4F70-A8D1-ACC40B1F795D}" type="pres">
      <dgm:prSet presAssocID="{052AB6E4-EB11-4846-AD79-C6F19865D466}" presName="node" presStyleLbl="node1" presStyleIdx="1" presStyleCnt="7">
        <dgm:presLayoutVars>
          <dgm:bulletEnabled val="1"/>
        </dgm:presLayoutVars>
      </dgm:prSet>
      <dgm:spPr/>
    </dgm:pt>
    <dgm:pt modelId="{65EA6150-F470-46FF-86AC-14C57841BB08}" type="pres">
      <dgm:prSet presAssocID="{638FAEF4-7397-4239-B945-D2C5C3B54A95}" presName="sibTrans" presStyleCnt="0"/>
      <dgm:spPr/>
    </dgm:pt>
    <dgm:pt modelId="{BE066FE3-2DE9-4E7A-A46E-F208A035501A}" type="pres">
      <dgm:prSet presAssocID="{EF3F7CE9-E81B-4ACF-82C5-B90C7F11EF64}" presName="node" presStyleLbl="node1" presStyleIdx="2" presStyleCnt="7">
        <dgm:presLayoutVars>
          <dgm:bulletEnabled val="1"/>
        </dgm:presLayoutVars>
      </dgm:prSet>
      <dgm:spPr/>
    </dgm:pt>
    <dgm:pt modelId="{E3C7F235-17DB-4086-9E5A-791F4A69BD6D}" type="pres">
      <dgm:prSet presAssocID="{23ACB97E-B44E-49D3-AC2E-6CF848791DD1}" presName="sibTrans" presStyleCnt="0"/>
      <dgm:spPr/>
    </dgm:pt>
    <dgm:pt modelId="{B793D9D0-0C09-4510-832B-7F262E8C8977}" type="pres">
      <dgm:prSet presAssocID="{52AF61B3-ABFE-4AEF-B438-8EDB6048B329}" presName="node" presStyleLbl="node1" presStyleIdx="3" presStyleCnt="7">
        <dgm:presLayoutVars>
          <dgm:bulletEnabled val="1"/>
        </dgm:presLayoutVars>
      </dgm:prSet>
      <dgm:spPr/>
    </dgm:pt>
    <dgm:pt modelId="{16672059-0887-4BBC-AC25-147F3FBC0F4F}" type="pres">
      <dgm:prSet presAssocID="{DEB8627B-1586-4A77-BED1-ED49EBA96C3F}" presName="sibTrans" presStyleCnt="0"/>
      <dgm:spPr/>
    </dgm:pt>
    <dgm:pt modelId="{A1695F54-6F8D-4F15-ADF7-555CDF432520}" type="pres">
      <dgm:prSet presAssocID="{0EB0EC2D-593A-4B63-A5EE-2ED7AAE0268E}" presName="node" presStyleLbl="node1" presStyleIdx="4" presStyleCnt="7">
        <dgm:presLayoutVars>
          <dgm:bulletEnabled val="1"/>
        </dgm:presLayoutVars>
      </dgm:prSet>
      <dgm:spPr/>
    </dgm:pt>
    <dgm:pt modelId="{AA4A69E1-9E8A-4B36-B5E2-9B4B9C5FF2CB}" type="pres">
      <dgm:prSet presAssocID="{B09DAB5B-2CF8-448C-AED1-D163FC38E0E7}" presName="sibTrans" presStyleCnt="0"/>
      <dgm:spPr/>
    </dgm:pt>
    <dgm:pt modelId="{CDA81B50-8784-4ED7-8867-3EBD05AD6C62}" type="pres">
      <dgm:prSet presAssocID="{1450F2F8-4D10-4F2C-9F9B-03E1DADC8D77}" presName="node" presStyleLbl="node1" presStyleIdx="5" presStyleCnt="7">
        <dgm:presLayoutVars>
          <dgm:bulletEnabled val="1"/>
        </dgm:presLayoutVars>
      </dgm:prSet>
      <dgm:spPr/>
    </dgm:pt>
    <dgm:pt modelId="{1CB5EB40-A23B-4364-BDB1-7D62A0932C35}" type="pres">
      <dgm:prSet presAssocID="{C882D3B7-55B4-41B4-9F16-35841E8C7ABA}" presName="sibTrans" presStyleCnt="0"/>
      <dgm:spPr/>
    </dgm:pt>
    <dgm:pt modelId="{74FC5CCF-96DB-469D-B098-C950291427DB}" type="pres">
      <dgm:prSet presAssocID="{BF3686E8-952F-411E-87C3-3127003465D1}" presName="node" presStyleLbl="node1" presStyleIdx="6" presStyleCnt="7">
        <dgm:presLayoutVars>
          <dgm:bulletEnabled val="1"/>
        </dgm:presLayoutVars>
      </dgm:prSet>
      <dgm:spPr/>
    </dgm:pt>
  </dgm:ptLst>
  <dgm:cxnLst>
    <dgm:cxn modelId="{DE479B19-1390-4491-9C46-CF98CBEDBA15}" srcId="{FC4AF3DF-D2B8-4B5B-A0E9-0BD24604612D}" destId="{0EB0EC2D-593A-4B63-A5EE-2ED7AAE0268E}" srcOrd="4" destOrd="0" parTransId="{FDA3D3AA-E72B-4185-8D63-1C1A60A55C96}" sibTransId="{B09DAB5B-2CF8-448C-AED1-D163FC38E0E7}"/>
    <dgm:cxn modelId="{459B0F34-A5D4-486D-A3CB-2D38D93118B0}" srcId="{FC4AF3DF-D2B8-4B5B-A0E9-0BD24604612D}" destId="{1450F2F8-4D10-4F2C-9F9B-03E1DADC8D77}" srcOrd="5" destOrd="0" parTransId="{61BABCF9-B4EC-4068-8AA8-BECA30F6603E}" sibTransId="{C882D3B7-55B4-41B4-9F16-35841E8C7ABA}"/>
    <dgm:cxn modelId="{E21AA634-66D6-4E8A-BBD1-3B36D0263A1C}" type="presOf" srcId="{052AB6E4-EB11-4846-AD79-C6F19865D466}" destId="{0C89D13C-8489-4F70-A8D1-ACC40B1F795D}" srcOrd="0" destOrd="0" presId="urn:microsoft.com/office/officeart/2005/8/layout/default"/>
    <dgm:cxn modelId="{3F141946-7C4A-4181-88A2-69C961A21EFF}" type="presOf" srcId="{EF3F7CE9-E81B-4ACF-82C5-B90C7F11EF64}" destId="{BE066FE3-2DE9-4E7A-A46E-F208A035501A}" srcOrd="0" destOrd="0" presId="urn:microsoft.com/office/officeart/2005/8/layout/default"/>
    <dgm:cxn modelId="{18146C46-8A14-43A2-9059-0BB1A98336D0}" srcId="{FC4AF3DF-D2B8-4B5B-A0E9-0BD24604612D}" destId="{052AB6E4-EB11-4846-AD79-C6F19865D466}" srcOrd="1" destOrd="0" parTransId="{8468AE52-74FE-4B44-9636-789CE3CD3789}" sibTransId="{638FAEF4-7397-4239-B945-D2C5C3B54A95}"/>
    <dgm:cxn modelId="{655E5547-4BC3-445E-91C9-D866E999433F}" srcId="{FC4AF3DF-D2B8-4B5B-A0E9-0BD24604612D}" destId="{EF3F7CE9-E81B-4ACF-82C5-B90C7F11EF64}" srcOrd="2" destOrd="0" parTransId="{CC546F30-A639-4555-AD36-DDC31BBD798F}" sibTransId="{23ACB97E-B44E-49D3-AC2E-6CF848791DD1}"/>
    <dgm:cxn modelId="{FF68AE69-65E8-45ED-B2E5-0E5B1DB10313}" srcId="{FC4AF3DF-D2B8-4B5B-A0E9-0BD24604612D}" destId="{BD8204B3-35D7-4043-A5CE-53A83E30A4BE}" srcOrd="0" destOrd="0" parTransId="{6D9B9F74-0106-4B59-BA8B-806713A9EDAC}" sibTransId="{69C36B93-F2DA-4921-BB80-1B10E59AF5DA}"/>
    <dgm:cxn modelId="{BC8F314D-872E-49EF-8ACF-E3EAC6827CBD}" type="presOf" srcId="{BF3686E8-952F-411E-87C3-3127003465D1}" destId="{74FC5CCF-96DB-469D-B098-C950291427DB}" srcOrd="0" destOrd="0" presId="urn:microsoft.com/office/officeart/2005/8/layout/default"/>
    <dgm:cxn modelId="{5C196750-5827-4225-9FA5-84195A9342A3}" srcId="{FC4AF3DF-D2B8-4B5B-A0E9-0BD24604612D}" destId="{52AF61B3-ABFE-4AEF-B438-8EDB6048B329}" srcOrd="3" destOrd="0" parTransId="{DE26404A-6EC4-48AB-B9B3-64AD24338A19}" sibTransId="{DEB8627B-1586-4A77-BED1-ED49EBA96C3F}"/>
    <dgm:cxn modelId="{A420BA51-6569-4E59-9DFE-1F95ACA9805E}" srcId="{FC4AF3DF-D2B8-4B5B-A0E9-0BD24604612D}" destId="{BF3686E8-952F-411E-87C3-3127003465D1}" srcOrd="6" destOrd="0" parTransId="{FE334DFF-86B8-4A9A-BC1F-1E18ABC2513D}" sibTransId="{3B68E356-B5AD-4574-8C0F-FAAC99CBB1AA}"/>
    <dgm:cxn modelId="{1D304CA2-7E63-4468-8258-35A80A713A79}" type="presOf" srcId="{FC4AF3DF-D2B8-4B5B-A0E9-0BD24604612D}" destId="{E4B59B58-2612-4D17-B267-30098DDBEECD}" srcOrd="0" destOrd="0" presId="urn:microsoft.com/office/officeart/2005/8/layout/default"/>
    <dgm:cxn modelId="{748D12D2-AC1A-4E87-88B4-B63585E0DE0C}" type="presOf" srcId="{0EB0EC2D-593A-4B63-A5EE-2ED7AAE0268E}" destId="{A1695F54-6F8D-4F15-ADF7-555CDF432520}" srcOrd="0" destOrd="0" presId="urn:microsoft.com/office/officeart/2005/8/layout/default"/>
    <dgm:cxn modelId="{128655D4-42CC-450C-860D-C0C762819B20}" type="presOf" srcId="{1450F2F8-4D10-4F2C-9F9B-03E1DADC8D77}" destId="{CDA81B50-8784-4ED7-8867-3EBD05AD6C62}" srcOrd="0" destOrd="0" presId="urn:microsoft.com/office/officeart/2005/8/layout/default"/>
    <dgm:cxn modelId="{2A8CB8DE-86B4-4E1C-834E-5E85B5283705}" type="presOf" srcId="{BD8204B3-35D7-4043-A5CE-53A83E30A4BE}" destId="{840A8FD4-7C11-47B1-8C3A-493EF76FE7A0}" srcOrd="0" destOrd="0" presId="urn:microsoft.com/office/officeart/2005/8/layout/default"/>
    <dgm:cxn modelId="{E9BACAED-7D74-48C9-9C51-3F42F6BD82BB}" type="presOf" srcId="{52AF61B3-ABFE-4AEF-B438-8EDB6048B329}" destId="{B793D9D0-0C09-4510-832B-7F262E8C8977}" srcOrd="0" destOrd="0" presId="urn:microsoft.com/office/officeart/2005/8/layout/default"/>
    <dgm:cxn modelId="{E5F44717-CC51-4CB5-BB7F-8B4D0BD3A294}" type="presParOf" srcId="{E4B59B58-2612-4D17-B267-30098DDBEECD}" destId="{840A8FD4-7C11-47B1-8C3A-493EF76FE7A0}" srcOrd="0" destOrd="0" presId="urn:microsoft.com/office/officeart/2005/8/layout/default"/>
    <dgm:cxn modelId="{6AB7256E-DEC2-443C-9999-62D7F66D41FB}" type="presParOf" srcId="{E4B59B58-2612-4D17-B267-30098DDBEECD}" destId="{49DAD1E4-A7B2-4F0D-BC99-9B32C0C3C563}" srcOrd="1" destOrd="0" presId="urn:microsoft.com/office/officeart/2005/8/layout/default"/>
    <dgm:cxn modelId="{6E7D8E18-B10F-419F-82F9-9A7D0FC24013}" type="presParOf" srcId="{E4B59B58-2612-4D17-B267-30098DDBEECD}" destId="{0C89D13C-8489-4F70-A8D1-ACC40B1F795D}" srcOrd="2" destOrd="0" presId="urn:microsoft.com/office/officeart/2005/8/layout/default"/>
    <dgm:cxn modelId="{4E572EFE-C36D-4322-8045-F7C7E0F3A8F4}" type="presParOf" srcId="{E4B59B58-2612-4D17-B267-30098DDBEECD}" destId="{65EA6150-F470-46FF-86AC-14C57841BB08}" srcOrd="3" destOrd="0" presId="urn:microsoft.com/office/officeart/2005/8/layout/default"/>
    <dgm:cxn modelId="{8311183F-921A-42C3-BA56-A06811A1FF53}" type="presParOf" srcId="{E4B59B58-2612-4D17-B267-30098DDBEECD}" destId="{BE066FE3-2DE9-4E7A-A46E-F208A035501A}" srcOrd="4" destOrd="0" presId="urn:microsoft.com/office/officeart/2005/8/layout/default"/>
    <dgm:cxn modelId="{5D4A6A5B-6966-4390-9233-68079B1860C1}" type="presParOf" srcId="{E4B59B58-2612-4D17-B267-30098DDBEECD}" destId="{E3C7F235-17DB-4086-9E5A-791F4A69BD6D}" srcOrd="5" destOrd="0" presId="urn:microsoft.com/office/officeart/2005/8/layout/default"/>
    <dgm:cxn modelId="{0C0737E6-2C25-40A2-B16E-CF96B81C8989}" type="presParOf" srcId="{E4B59B58-2612-4D17-B267-30098DDBEECD}" destId="{B793D9D0-0C09-4510-832B-7F262E8C8977}" srcOrd="6" destOrd="0" presId="urn:microsoft.com/office/officeart/2005/8/layout/default"/>
    <dgm:cxn modelId="{62B87F90-A1BB-4049-80C4-85C5E65AEC9D}" type="presParOf" srcId="{E4B59B58-2612-4D17-B267-30098DDBEECD}" destId="{16672059-0887-4BBC-AC25-147F3FBC0F4F}" srcOrd="7" destOrd="0" presId="urn:microsoft.com/office/officeart/2005/8/layout/default"/>
    <dgm:cxn modelId="{DB6194E2-903B-449E-B2E5-3B892EEE4A42}" type="presParOf" srcId="{E4B59B58-2612-4D17-B267-30098DDBEECD}" destId="{A1695F54-6F8D-4F15-ADF7-555CDF432520}" srcOrd="8" destOrd="0" presId="urn:microsoft.com/office/officeart/2005/8/layout/default"/>
    <dgm:cxn modelId="{798CF667-7A50-4481-9D9E-57635C4913DE}" type="presParOf" srcId="{E4B59B58-2612-4D17-B267-30098DDBEECD}" destId="{AA4A69E1-9E8A-4B36-B5E2-9B4B9C5FF2CB}" srcOrd="9" destOrd="0" presId="urn:microsoft.com/office/officeart/2005/8/layout/default"/>
    <dgm:cxn modelId="{900CEE66-E9CD-4D26-B393-73F12862D125}" type="presParOf" srcId="{E4B59B58-2612-4D17-B267-30098DDBEECD}" destId="{CDA81B50-8784-4ED7-8867-3EBD05AD6C62}" srcOrd="10" destOrd="0" presId="urn:microsoft.com/office/officeart/2005/8/layout/default"/>
    <dgm:cxn modelId="{F28E8209-9104-4748-9D48-471BBE30F020}" type="presParOf" srcId="{E4B59B58-2612-4D17-B267-30098DDBEECD}" destId="{1CB5EB40-A23B-4364-BDB1-7D62A0932C35}" srcOrd="11" destOrd="0" presId="urn:microsoft.com/office/officeart/2005/8/layout/default"/>
    <dgm:cxn modelId="{5D36F033-94CC-41E4-8A2F-E7225753D316}" type="presParOf" srcId="{E4B59B58-2612-4D17-B267-30098DDBEECD}" destId="{74FC5CCF-96DB-469D-B098-C950291427DB}"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A8FD4-7C11-47B1-8C3A-493EF76FE7A0}">
      <dsp:nvSpPr>
        <dsp:cNvPr id="0" name=""/>
        <dsp:cNvSpPr/>
      </dsp:nvSpPr>
      <dsp:spPr>
        <a:xfrm>
          <a:off x="2561" y="252347"/>
          <a:ext cx="2032285" cy="1219371"/>
        </a:xfrm>
        <a:prstGeom prst="rect">
          <a:avLst/>
        </a:prstGeom>
        <a:solidFill>
          <a:schemeClr val="accent2">
            <a:lumMod val="20000"/>
            <a:lumOff val="8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75000"/>
                </a:schemeClr>
              </a:solidFill>
              <a:latin typeface="Linh AvantGarde" panose="02000603030000020004"/>
            </a:rPr>
            <a:t>Encapsulation</a:t>
          </a:r>
          <a:endParaRPr lang="en-US" sz="1700" kern="1200" dirty="0">
            <a:solidFill>
              <a:schemeClr val="accent2">
                <a:lumMod val="75000"/>
              </a:schemeClr>
            </a:solidFill>
            <a:latin typeface="Linh AvantGarde" panose="02000603030000020004"/>
          </a:endParaRPr>
        </a:p>
      </dsp:txBody>
      <dsp:txXfrm>
        <a:off x="2561" y="252347"/>
        <a:ext cx="2032285" cy="1219371"/>
      </dsp:txXfrm>
    </dsp:sp>
    <dsp:sp modelId="{0C89D13C-8489-4F70-A8D1-ACC40B1F795D}">
      <dsp:nvSpPr>
        <dsp:cNvPr id="0" name=""/>
        <dsp:cNvSpPr/>
      </dsp:nvSpPr>
      <dsp:spPr>
        <a:xfrm>
          <a:off x="2238075" y="252347"/>
          <a:ext cx="2032285" cy="1219371"/>
        </a:xfrm>
        <a:prstGeom prst="rect">
          <a:avLst/>
        </a:prstGeom>
        <a:solidFill>
          <a:schemeClr val="accent2">
            <a:lumMod val="20000"/>
            <a:lumOff val="8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75000"/>
                </a:schemeClr>
              </a:solidFill>
              <a:latin typeface="Linh AvantGarde" panose="02000603030000020004"/>
            </a:rPr>
            <a:t>Inheritance</a:t>
          </a:r>
          <a:endParaRPr lang="en-US" sz="1700" kern="1200" dirty="0">
            <a:solidFill>
              <a:schemeClr val="accent2">
                <a:lumMod val="75000"/>
              </a:schemeClr>
            </a:solidFill>
            <a:latin typeface="Linh AvantGarde" panose="02000603030000020004"/>
          </a:endParaRPr>
        </a:p>
      </dsp:txBody>
      <dsp:txXfrm>
        <a:off x="2238075" y="252347"/>
        <a:ext cx="2032285" cy="1219371"/>
      </dsp:txXfrm>
    </dsp:sp>
    <dsp:sp modelId="{BE066FE3-2DE9-4E7A-A46E-F208A035501A}">
      <dsp:nvSpPr>
        <dsp:cNvPr id="0" name=""/>
        <dsp:cNvSpPr/>
      </dsp:nvSpPr>
      <dsp:spPr>
        <a:xfrm>
          <a:off x="4473589" y="252347"/>
          <a:ext cx="2032285" cy="1219371"/>
        </a:xfrm>
        <a:prstGeom prst="rect">
          <a:avLst/>
        </a:prstGeom>
        <a:solidFill>
          <a:schemeClr val="accent2">
            <a:lumMod val="20000"/>
            <a:lumOff val="8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75000"/>
                </a:schemeClr>
              </a:solidFill>
              <a:latin typeface="Linh AvantGarde" panose="02000603030000020004"/>
            </a:rPr>
            <a:t>Polymorphism</a:t>
          </a:r>
          <a:endParaRPr lang="en-US" sz="1700" kern="1200" dirty="0">
            <a:solidFill>
              <a:schemeClr val="accent2">
                <a:lumMod val="75000"/>
              </a:schemeClr>
            </a:solidFill>
            <a:latin typeface="Linh AvantGarde" panose="02000603030000020004"/>
          </a:endParaRPr>
        </a:p>
      </dsp:txBody>
      <dsp:txXfrm>
        <a:off x="4473589" y="252347"/>
        <a:ext cx="2032285" cy="1219371"/>
      </dsp:txXfrm>
    </dsp:sp>
    <dsp:sp modelId="{B793D9D0-0C09-4510-832B-7F262E8C8977}">
      <dsp:nvSpPr>
        <dsp:cNvPr id="0" name=""/>
        <dsp:cNvSpPr/>
      </dsp:nvSpPr>
      <dsp:spPr>
        <a:xfrm>
          <a:off x="6709103" y="252347"/>
          <a:ext cx="2032285" cy="1219371"/>
        </a:xfrm>
        <a:prstGeom prst="rect">
          <a:avLst/>
        </a:prstGeom>
        <a:solidFill>
          <a:schemeClr val="accent2">
            <a:lumMod val="20000"/>
            <a:lumOff val="8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75000"/>
                </a:schemeClr>
              </a:solidFill>
              <a:latin typeface="Linh AvantGarde" panose="02000603030000020004"/>
            </a:rPr>
            <a:t>Abstraction</a:t>
          </a:r>
          <a:endParaRPr lang="en-US" sz="1700" kern="1200" dirty="0">
            <a:solidFill>
              <a:schemeClr val="accent2">
                <a:lumMod val="75000"/>
              </a:schemeClr>
            </a:solidFill>
            <a:latin typeface="Linh AvantGarde" panose="02000603030000020004"/>
          </a:endParaRPr>
        </a:p>
      </dsp:txBody>
      <dsp:txXfrm>
        <a:off x="6709103" y="252347"/>
        <a:ext cx="2032285" cy="1219371"/>
      </dsp:txXfrm>
    </dsp:sp>
    <dsp:sp modelId="{A1695F54-6F8D-4F15-ADF7-555CDF432520}">
      <dsp:nvSpPr>
        <dsp:cNvPr id="0" name=""/>
        <dsp:cNvSpPr/>
      </dsp:nvSpPr>
      <dsp:spPr>
        <a:xfrm>
          <a:off x="1120318" y="1674946"/>
          <a:ext cx="2032285" cy="1219371"/>
        </a:xfrm>
        <a:prstGeom prst="rect">
          <a:avLst/>
        </a:prstGeom>
        <a:solidFill>
          <a:schemeClr val="accent2">
            <a:lumMod val="20000"/>
            <a:lumOff val="8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75000"/>
                </a:schemeClr>
              </a:solidFill>
              <a:latin typeface="Linh AvantGarde" panose="02000603030000020004"/>
            </a:rPr>
            <a:t>Generic</a:t>
          </a:r>
          <a:r>
            <a:rPr lang="en-US" sz="2500" b="1" kern="1200" dirty="0">
              <a:solidFill>
                <a:schemeClr val="accent2">
                  <a:lumMod val="75000"/>
                </a:schemeClr>
              </a:solidFill>
              <a:latin typeface="Linh AvantGarde" panose="02000603030000020004"/>
            </a:rPr>
            <a:t> </a:t>
          </a:r>
          <a:r>
            <a:rPr lang="en-US" sz="1700" b="1" kern="1200" dirty="0">
              <a:solidFill>
                <a:schemeClr val="accent2">
                  <a:lumMod val="75000"/>
                </a:schemeClr>
              </a:solidFill>
              <a:latin typeface="Linh AvantGarde" panose="02000603030000020004"/>
            </a:rPr>
            <a:t>Programming</a:t>
          </a:r>
          <a:endParaRPr lang="en-US" sz="1700" kern="1200" dirty="0">
            <a:solidFill>
              <a:schemeClr val="accent2">
                <a:lumMod val="75000"/>
              </a:schemeClr>
            </a:solidFill>
            <a:latin typeface="Linh AvantGarde" panose="02000603030000020004"/>
          </a:endParaRPr>
        </a:p>
      </dsp:txBody>
      <dsp:txXfrm>
        <a:off x="1120318" y="1674946"/>
        <a:ext cx="2032285" cy="1219371"/>
      </dsp:txXfrm>
    </dsp:sp>
    <dsp:sp modelId="{CDA81B50-8784-4ED7-8867-3EBD05AD6C62}">
      <dsp:nvSpPr>
        <dsp:cNvPr id="0" name=""/>
        <dsp:cNvSpPr/>
      </dsp:nvSpPr>
      <dsp:spPr>
        <a:xfrm>
          <a:off x="3355832" y="1674946"/>
          <a:ext cx="2032285" cy="1219371"/>
        </a:xfrm>
        <a:prstGeom prst="rect">
          <a:avLst/>
        </a:prstGeom>
        <a:solidFill>
          <a:schemeClr val="accent2">
            <a:lumMod val="20000"/>
            <a:lumOff val="8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75000"/>
                </a:schemeClr>
              </a:solidFill>
              <a:latin typeface="Linh AvantGarde" panose="02000603030000020004"/>
            </a:rPr>
            <a:t>Low</a:t>
          </a:r>
          <a:r>
            <a:rPr lang="en-US" sz="2500" b="1" kern="1200" dirty="0">
              <a:solidFill>
                <a:schemeClr val="accent2">
                  <a:lumMod val="75000"/>
                </a:schemeClr>
              </a:solidFill>
              <a:latin typeface="Linh AvantGarde" panose="02000603030000020004"/>
            </a:rPr>
            <a:t> </a:t>
          </a:r>
          <a:r>
            <a:rPr lang="en-US" sz="1700" b="1" kern="1200" dirty="0">
              <a:solidFill>
                <a:schemeClr val="accent2">
                  <a:lumMod val="75000"/>
                </a:schemeClr>
              </a:solidFill>
              <a:latin typeface="Linh AvantGarde" panose="02000603030000020004"/>
            </a:rPr>
            <a:t>coupling</a:t>
          </a:r>
          <a:endParaRPr lang="en-US" sz="1700" kern="1200" dirty="0">
            <a:solidFill>
              <a:schemeClr val="accent2">
                <a:lumMod val="75000"/>
              </a:schemeClr>
            </a:solidFill>
            <a:latin typeface="Linh AvantGarde" panose="02000603030000020004"/>
          </a:endParaRPr>
        </a:p>
      </dsp:txBody>
      <dsp:txXfrm>
        <a:off x="3355832" y="1674946"/>
        <a:ext cx="2032285" cy="1219371"/>
      </dsp:txXfrm>
    </dsp:sp>
    <dsp:sp modelId="{74FC5CCF-96DB-469D-B098-C950291427DB}">
      <dsp:nvSpPr>
        <dsp:cNvPr id="0" name=""/>
        <dsp:cNvSpPr/>
      </dsp:nvSpPr>
      <dsp:spPr>
        <a:xfrm>
          <a:off x="5591346" y="1674946"/>
          <a:ext cx="2032285" cy="1219371"/>
        </a:xfrm>
        <a:prstGeom prst="rect">
          <a:avLst/>
        </a:prstGeom>
        <a:solidFill>
          <a:schemeClr val="accent2">
            <a:lumMod val="20000"/>
            <a:lumOff val="8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75000"/>
                </a:schemeClr>
              </a:solidFill>
              <a:latin typeface="Linh AvantGarde" panose="02000603030000020004"/>
            </a:rPr>
            <a:t>High Cohesion</a:t>
          </a:r>
          <a:endParaRPr lang="en-US" sz="1700" kern="1200" dirty="0">
            <a:solidFill>
              <a:schemeClr val="accent2">
                <a:lumMod val="75000"/>
              </a:schemeClr>
            </a:solidFill>
            <a:latin typeface="Linh AvantGarde" panose="02000603030000020004"/>
          </a:endParaRPr>
        </a:p>
      </dsp:txBody>
      <dsp:txXfrm>
        <a:off x="5591346" y="1674946"/>
        <a:ext cx="2032285" cy="121937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06014-5F0C-4CD9-A5C1-6E0712D0DF6E}" type="datetimeFigureOut">
              <a:rPr lang="en-US" smtClean="0"/>
              <a:t>7/6/2023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8AAB3-07FE-432A-93CA-599CA654EC1B}" type="slidenum">
              <a:rPr lang="en-US" smtClean="0"/>
              <a:t>‹#›</a:t>
            </a:fld>
            <a:endParaRPr lang="en-US"/>
          </a:p>
        </p:txBody>
      </p:sp>
    </p:spTree>
    <p:extLst>
      <p:ext uri="{BB962C8B-B14F-4D97-AF65-F5344CB8AC3E}">
        <p14:creationId xmlns:p14="http://schemas.microsoft.com/office/powerpoint/2010/main" val="3882787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78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1168C6-986D-4140-8602-26F22D9541B0}" type="datetime1">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C7ECB-5BB1-4D2D-9364-2AFFD2E309A4}" type="slidenum">
              <a:rPr lang="en-US" smtClean="0"/>
              <a:t>‹#›</a:t>
            </a:fld>
            <a:endParaRPr lang="en-US"/>
          </a:p>
        </p:txBody>
      </p:sp>
    </p:spTree>
    <p:extLst>
      <p:ext uri="{BB962C8B-B14F-4D97-AF65-F5344CB8AC3E}">
        <p14:creationId xmlns:p14="http://schemas.microsoft.com/office/powerpoint/2010/main" val="2325638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A0567F-A248-41D8-B154-8B18861F7AEC}" type="datetime1">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C7ECB-5BB1-4D2D-9364-2AFFD2E309A4}" type="slidenum">
              <a:rPr lang="en-US" smtClean="0"/>
              <a:t>‹#›</a:t>
            </a:fld>
            <a:endParaRPr lang="en-US"/>
          </a:p>
        </p:txBody>
      </p:sp>
    </p:spTree>
    <p:extLst>
      <p:ext uri="{BB962C8B-B14F-4D97-AF65-F5344CB8AC3E}">
        <p14:creationId xmlns:p14="http://schemas.microsoft.com/office/powerpoint/2010/main" val="253422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632B2-9790-46E7-A5B2-3C1146147ED3}" type="datetime1">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C7ECB-5BB1-4D2D-9364-2AFFD2E309A4}" type="slidenum">
              <a:rPr lang="en-US" smtClean="0"/>
              <a:t>‹#›</a:t>
            </a:fld>
            <a:endParaRPr lang="en-US"/>
          </a:p>
        </p:txBody>
      </p:sp>
    </p:spTree>
    <p:extLst>
      <p:ext uri="{BB962C8B-B14F-4D97-AF65-F5344CB8AC3E}">
        <p14:creationId xmlns:p14="http://schemas.microsoft.com/office/powerpoint/2010/main" val="3027380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380488" y="2365248"/>
            <a:ext cx="4383024" cy="2127504"/>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4800"/>
              <a:buFont typeface="Lato"/>
              <a:buNone/>
              <a:defRPr sz="4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720185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D1D522-6B39-4614-B1AC-DCC2C2FC9F41}" type="datetime1">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C7ECB-5BB1-4D2D-9364-2AFFD2E309A4}" type="slidenum">
              <a:rPr lang="en-US" smtClean="0"/>
              <a:t>‹#›</a:t>
            </a:fld>
            <a:endParaRPr lang="en-US"/>
          </a:p>
        </p:txBody>
      </p:sp>
    </p:spTree>
    <p:extLst>
      <p:ext uri="{BB962C8B-B14F-4D97-AF65-F5344CB8AC3E}">
        <p14:creationId xmlns:p14="http://schemas.microsoft.com/office/powerpoint/2010/main" val="4077718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D9356E-CB2E-4322-AF4A-9CA9ED000FB7}" type="datetime1">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C7ECB-5BB1-4D2D-9364-2AFFD2E309A4}" type="slidenum">
              <a:rPr lang="en-US" smtClean="0"/>
              <a:t>‹#›</a:t>
            </a:fld>
            <a:endParaRPr lang="en-US"/>
          </a:p>
        </p:txBody>
      </p:sp>
    </p:spTree>
    <p:extLst>
      <p:ext uri="{BB962C8B-B14F-4D97-AF65-F5344CB8AC3E}">
        <p14:creationId xmlns:p14="http://schemas.microsoft.com/office/powerpoint/2010/main" val="736272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37E96A-ABFF-41E4-9606-7B47378E8B83}" type="datetime1">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4C7ECB-5BB1-4D2D-9364-2AFFD2E309A4}" type="slidenum">
              <a:rPr lang="en-US" smtClean="0"/>
              <a:t>‹#›</a:t>
            </a:fld>
            <a:endParaRPr lang="en-US"/>
          </a:p>
        </p:txBody>
      </p:sp>
    </p:spTree>
    <p:extLst>
      <p:ext uri="{BB962C8B-B14F-4D97-AF65-F5344CB8AC3E}">
        <p14:creationId xmlns:p14="http://schemas.microsoft.com/office/powerpoint/2010/main" val="372193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0C19D1-F83D-48CE-AD12-86DBB5E230BE}" type="datetime1">
              <a:rPr lang="en-US" smtClean="0"/>
              <a:t>7/6/2023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4C7ECB-5BB1-4D2D-9364-2AFFD2E309A4}" type="slidenum">
              <a:rPr lang="en-US" smtClean="0"/>
              <a:t>‹#›</a:t>
            </a:fld>
            <a:endParaRPr lang="en-US"/>
          </a:p>
        </p:txBody>
      </p:sp>
    </p:spTree>
    <p:extLst>
      <p:ext uri="{BB962C8B-B14F-4D97-AF65-F5344CB8AC3E}">
        <p14:creationId xmlns:p14="http://schemas.microsoft.com/office/powerpoint/2010/main" val="541603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A6CF86-9321-41FD-99A6-5B71E584E07E}" type="datetime1">
              <a:rPr lang="en-US" smtClean="0"/>
              <a:t>7/6/2023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4C7ECB-5BB1-4D2D-9364-2AFFD2E309A4}" type="slidenum">
              <a:rPr lang="en-US" smtClean="0"/>
              <a:t>‹#›</a:t>
            </a:fld>
            <a:endParaRPr lang="en-US"/>
          </a:p>
        </p:txBody>
      </p:sp>
    </p:spTree>
    <p:extLst>
      <p:ext uri="{BB962C8B-B14F-4D97-AF65-F5344CB8AC3E}">
        <p14:creationId xmlns:p14="http://schemas.microsoft.com/office/powerpoint/2010/main" val="328471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669836-FDD5-4E1D-BDA8-7BD5F045604B}" type="datetime1">
              <a:rPr lang="en-US" smtClean="0"/>
              <a:t>7/6/2023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4C7ECB-5BB1-4D2D-9364-2AFFD2E309A4}" type="slidenum">
              <a:rPr lang="en-US" smtClean="0"/>
              <a:t>‹#›</a:t>
            </a:fld>
            <a:endParaRPr lang="en-US"/>
          </a:p>
        </p:txBody>
      </p:sp>
    </p:spTree>
    <p:extLst>
      <p:ext uri="{BB962C8B-B14F-4D97-AF65-F5344CB8AC3E}">
        <p14:creationId xmlns:p14="http://schemas.microsoft.com/office/powerpoint/2010/main" val="3349620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0D242D-EEAE-499D-9DDB-6B9B7B9BA0B7}" type="datetime1">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4C7ECB-5BB1-4D2D-9364-2AFFD2E309A4}" type="slidenum">
              <a:rPr lang="en-US" smtClean="0"/>
              <a:t>‹#›</a:t>
            </a:fld>
            <a:endParaRPr lang="en-US"/>
          </a:p>
        </p:txBody>
      </p:sp>
    </p:spTree>
    <p:extLst>
      <p:ext uri="{BB962C8B-B14F-4D97-AF65-F5344CB8AC3E}">
        <p14:creationId xmlns:p14="http://schemas.microsoft.com/office/powerpoint/2010/main" val="1265415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981AB1-9C2D-45DF-86CB-4D58E07BA79D}" type="datetime1">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4C7ECB-5BB1-4D2D-9364-2AFFD2E309A4}" type="slidenum">
              <a:rPr lang="en-US" smtClean="0"/>
              <a:t>‹#›</a:t>
            </a:fld>
            <a:endParaRPr lang="en-US"/>
          </a:p>
        </p:txBody>
      </p:sp>
    </p:spTree>
    <p:extLst>
      <p:ext uri="{BB962C8B-B14F-4D97-AF65-F5344CB8AC3E}">
        <p14:creationId xmlns:p14="http://schemas.microsoft.com/office/powerpoint/2010/main" val="2663821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17000"/>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B4488-D45C-4938-8417-C0A5C6CA13A8}" type="datetime1">
              <a:rPr lang="en-US" smtClean="0"/>
              <a:t>7/6/2023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C7ECB-5BB1-4D2D-9364-2AFFD2E309A4}" type="slidenum">
              <a:rPr lang="en-US" smtClean="0"/>
              <a:t>‹#›</a:t>
            </a:fld>
            <a:endParaRPr lang="en-US"/>
          </a:p>
        </p:txBody>
      </p:sp>
    </p:spTree>
    <p:extLst>
      <p:ext uri="{BB962C8B-B14F-4D97-AF65-F5344CB8AC3E}">
        <p14:creationId xmlns:p14="http://schemas.microsoft.com/office/powerpoint/2010/main" val="985370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2380488" y="2582064"/>
            <a:ext cx="4383024" cy="2127504"/>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6600"/>
              <a:buFont typeface="Lato"/>
              <a:buNone/>
            </a:pPr>
            <a:r>
              <a:rPr lang="en-US" sz="6600" dirty="0"/>
              <a:t>VIETNAM HISTORY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3071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3: REQUIREMENT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71450" y="688084"/>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Business process analysis</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0A87CE4D-93E7-4079-9282-88B8647A2B8F}"/>
              </a:ext>
            </a:extLst>
          </p:cNvPr>
          <p:cNvSpPr txBox="1"/>
          <p:nvPr/>
        </p:nvSpPr>
        <p:spPr>
          <a:xfrm>
            <a:off x="723900" y="1171575"/>
            <a:ext cx="5172075" cy="400110"/>
          </a:xfrm>
          <a:prstGeom prst="rect">
            <a:avLst/>
          </a:prstGeom>
          <a:noFill/>
        </p:spPr>
        <p:txBody>
          <a:bodyPr wrap="square" rtlCol="0">
            <a:spAutoFit/>
          </a:bodyPr>
          <a:lstStyle/>
          <a:p>
            <a:r>
              <a:rPr lang="en-US" sz="20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2. Web scraping process activity diagram</a:t>
            </a:r>
          </a:p>
        </p:txBody>
      </p:sp>
      <p:pic>
        <p:nvPicPr>
          <p:cNvPr id="11" name="Picture 10" descr="A screenshot of a computer screen&#10;&#10;Description automatically generated with low confidence">
            <a:extLst>
              <a:ext uri="{FF2B5EF4-FFF2-40B4-BE49-F238E27FC236}">
                <a16:creationId xmlns:a16="http://schemas.microsoft.com/office/drawing/2014/main" id="{38F851B1-A166-467A-A7CE-E04B37094094}"/>
              </a:ext>
            </a:extLst>
          </p:cNvPr>
          <p:cNvPicPr>
            <a:picLocks noChangeAspect="1"/>
          </p:cNvPicPr>
          <p:nvPr/>
        </p:nvPicPr>
        <p:blipFill rotWithShape="1">
          <a:blip r:embed="rId3">
            <a:extLst>
              <a:ext uri="{28A0092B-C50C-407E-A947-70E740481C1C}">
                <a14:useLocalDpi xmlns:a14="http://schemas.microsoft.com/office/drawing/2010/main" val="0"/>
              </a:ext>
            </a:extLst>
          </a:blip>
          <a:srcRect l="2210" t="6269" r="3983" b="7044"/>
          <a:stretch/>
        </p:blipFill>
        <p:spPr bwMode="auto">
          <a:xfrm>
            <a:off x="2087208" y="1717832"/>
            <a:ext cx="4728272" cy="45260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17066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3071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3: REQUIREMENT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71450" y="688084"/>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III. Use case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pic>
        <p:nvPicPr>
          <p:cNvPr id="9" name="Picture 8" descr="A picture containing text, diagram, screenshot, line&#10;&#10;Description automatically generated">
            <a:extLst>
              <a:ext uri="{FF2B5EF4-FFF2-40B4-BE49-F238E27FC236}">
                <a16:creationId xmlns:a16="http://schemas.microsoft.com/office/drawing/2014/main" id="{6344CDB3-A818-422C-A1CE-35E0AAEDC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599" y="1794680"/>
            <a:ext cx="7592802" cy="3957638"/>
          </a:xfrm>
          <a:prstGeom prst="rect">
            <a:avLst/>
          </a:prstGeom>
        </p:spPr>
      </p:pic>
    </p:spTree>
    <p:extLst>
      <p:ext uri="{BB962C8B-B14F-4D97-AF65-F5344CB8AC3E}">
        <p14:creationId xmlns:p14="http://schemas.microsoft.com/office/powerpoint/2010/main" val="39128915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 System Design: Package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pic>
        <p:nvPicPr>
          <p:cNvPr id="4" name="Picture 3">
            <a:extLst>
              <a:ext uri="{FF2B5EF4-FFF2-40B4-BE49-F238E27FC236}">
                <a16:creationId xmlns:a16="http://schemas.microsoft.com/office/drawing/2014/main" id="{5F8A9131-C3B8-463E-B3DD-7A37EC459F73}"/>
              </a:ext>
            </a:extLst>
          </p:cNvPr>
          <p:cNvPicPr>
            <a:picLocks noChangeAspect="1"/>
          </p:cNvPicPr>
          <p:nvPr/>
        </p:nvPicPr>
        <p:blipFill>
          <a:blip r:embed="rId3"/>
          <a:stretch>
            <a:fillRect/>
          </a:stretch>
        </p:blipFill>
        <p:spPr>
          <a:xfrm>
            <a:off x="1032860" y="1159208"/>
            <a:ext cx="7386357" cy="5235355"/>
          </a:xfrm>
          <a:prstGeom prst="rect">
            <a:avLst/>
          </a:prstGeom>
        </p:spPr>
      </p:pic>
    </p:spTree>
    <p:extLst>
      <p:ext uri="{BB962C8B-B14F-4D97-AF65-F5344CB8AC3E}">
        <p14:creationId xmlns:p14="http://schemas.microsoft.com/office/powerpoint/2010/main" val="39243983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1.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“model”</a:t>
            </a:r>
            <a:r>
              <a:rPr lang="en-US" sz="2400" b="1" dirty="0">
                <a:solidFill>
                  <a:schemeClr val="accent2">
                    <a:lumMod val="75000"/>
                  </a:schemeClr>
                </a:solidFill>
                <a:latin typeface="Linh AvantGarde" panose="02000603030000020004"/>
              </a:rPr>
              <a:t> </a:t>
            </a:r>
          </a:p>
        </p:txBody>
      </p:sp>
      <p:sp>
        <p:nvSpPr>
          <p:cNvPr id="5" name="TextBox 4">
            <a:extLst>
              <a:ext uri="{FF2B5EF4-FFF2-40B4-BE49-F238E27FC236}">
                <a16:creationId xmlns:a16="http://schemas.microsoft.com/office/drawing/2014/main" id="{26EF3876-0EA2-4A7C-964B-9D68314CF36E}"/>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1.1. Package </a:t>
            </a:r>
            <a:r>
              <a:rPr lang="en-US" b="1" dirty="0" err="1">
                <a:solidFill>
                  <a:schemeClr val="accent2">
                    <a:lumMod val="75000"/>
                  </a:schemeClr>
                </a:solidFill>
                <a:latin typeface="Linh AvantGarde" panose="02000603030000020004"/>
              </a:rPr>
              <a:t>thoiky</a:t>
            </a:r>
            <a:endParaRPr lang="en-US" b="1" dirty="0">
              <a:solidFill>
                <a:schemeClr val="accent2">
                  <a:lumMod val="75000"/>
                </a:schemeClr>
              </a:solidFill>
              <a:latin typeface="Linh AvantGarde" panose="02000603030000020004"/>
            </a:endParaRPr>
          </a:p>
        </p:txBody>
      </p:sp>
      <p:pic>
        <p:nvPicPr>
          <p:cNvPr id="12" name="Picture 11">
            <a:extLst>
              <a:ext uri="{FF2B5EF4-FFF2-40B4-BE49-F238E27FC236}">
                <a16:creationId xmlns:a16="http://schemas.microsoft.com/office/drawing/2014/main" id="{6064ECC7-02C8-49AF-A7AC-98A550946B65}"/>
              </a:ext>
            </a:extLst>
          </p:cNvPr>
          <p:cNvPicPr>
            <a:picLocks noChangeAspect="1"/>
          </p:cNvPicPr>
          <p:nvPr/>
        </p:nvPicPr>
        <p:blipFill rotWithShape="1">
          <a:blip r:embed="rId3">
            <a:extLst>
              <a:ext uri="{28A0092B-C50C-407E-A947-70E740481C1C}">
                <a14:useLocalDpi xmlns:a14="http://schemas.microsoft.com/office/drawing/2010/main" val="0"/>
              </a:ext>
            </a:extLst>
          </a:blip>
          <a:srcRect l="10980" t="9215" r="7339" b="12471"/>
          <a:stretch/>
        </p:blipFill>
        <p:spPr bwMode="auto">
          <a:xfrm>
            <a:off x="1828482" y="2228601"/>
            <a:ext cx="5096193" cy="33494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01860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1.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“model”</a:t>
            </a:r>
            <a:r>
              <a:rPr lang="en-US" sz="2400" b="1" dirty="0">
                <a:solidFill>
                  <a:schemeClr val="accent2">
                    <a:lumMod val="75000"/>
                  </a:schemeClr>
                </a:solidFill>
                <a:latin typeface="Linh AvantGarde" panose="02000603030000020004"/>
              </a:rPr>
              <a:t> </a:t>
            </a:r>
          </a:p>
        </p:txBody>
      </p:sp>
      <p:sp>
        <p:nvSpPr>
          <p:cNvPr id="5" name="TextBox 4">
            <a:extLst>
              <a:ext uri="{FF2B5EF4-FFF2-40B4-BE49-F238E27FC236}">
                <a16:creationId xmlns:a16="http://schemas.microsoft.com/office/drawing/2014/main" id="{26EF3876-0EA2-4A7C-964B-9D68314CF36E}"/>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1.2. Package </a:t>
            </a:r>
            <a:r>
              <a:rPr lang="en-US" b="1" dirty="0" err="1">
                <a:solidFill>
                  <a:schemeClr val="accent2">
                    <a:lumMod val="75000"/>
                  </a:schemeClr>
                </a:solidFill>
                <a:latin typeface="Linh AvantGarde" panose="02000603030000020004"/>
              </a:rPr>
              <a:t>nhanvatlichsu</a:t>
            </a:r>
            <a:endParaRPr lang="en-US" b="1" dirty="0">
              <a:solidFill>
                <a:schemeClr val="accent2">
                  <a:lumMod val="75000"/>
                </a:schemeClr>
              </a:solidFill>
              <a:latin typeface="Linh AvantGarde" panose="02000603030000020004"/>
            </a:endParaRPr>
          </a:p>
        </p:txBody>
      </p:sp>
      <p:pic>
        <p:nvPicPr>
          <p:cNvPr id="11" name="Picture 10">
            <a:extLst>
              <a:ext uri="{FF2B5EF4-FFF2-40B4-BE49-F238E27FC236}">
                <a16:creationId xmlns:a16="http://schemas.microsoft.com/office/drawing/2014/main" id="{A62C0E28-3237-4D42-AECF-0C4E30B8E571}"/>
              </a:ext>
            </a:extLst>
          </p:cNvPr>
          <p:cNvPicPr>
            <a:picLocks noChangeAspect="1"/>
          </p:cNvPicPr>
          <p:nvPr/>
        </p:nvPicPr>
        <p:blipFill rotWithShape="1">
          <a:blip r:embed="rId3">
            <a:extLst>
              <a:ext uri="{28A0092B-C50C-407E-A947-70E740481C1C}">
                <a14:useLocalDpi xmlns:a14="http://schemas.microsoft.com/office/drawing/2010/main" val="0"/>
              </a:ext>
            </a:extLst>
          </a:blip>
          <a:srcRect l="5573" t="9923" r="7274" b="11746"/>
          <a:stretch/>
        </p:blipFill>
        <p:spPr bwMode="auto">
          <a:xfrm>
            <a:off x="1587500" y="2389957"/>
            <a:ext cx="5969000" cy="30772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86910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2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1.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“model”</a:t>
            </a:r>
            <a:r>
              <a:rPr lang="en-US" sz="2400" b="1" dirty="0">
                <a:solidFill>
                  <a:schemeClr val="accent2">
                    <a:lumMod val="75000"/>
                  </a:schemeClr>
                </a:solidFill>
                <a:latin typeface="Linh AvantGarde" panose="02000603030000020004"/>
              </a:rPr>
              <a:t> </a:t>
            </a:r>
          </a:p>
        </p:txBody>
      </p:sp>
      <p:sp>
        <p:nvSpPr>
          <p:cNvPr id="5" name="TextBox 4">
            <a:extLst>
              <a:ext uri="{FF2B5EF4-FFF2-40B4-BE49-F238E27FC236}">
                <a16:creationId xmlns:a16="http://schemas.microsoft.com/office/drawing/2014/main" id="{26EF3876-0EA2-4A7C-964B-9D68314CF36E}"/>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1.3. Package </a:t>
            </a:r>
            <a:r>
              <a:rPr lang="en-US" b="1" dirty="0" err="1">
                <a:solidFill>
                  <a:schemeClr val="accent2">
                    <a:lumMod val="75000"/>
                  </a:schemeClr>
                </a:solidFill>
                <a:latin typeface="Linh AvantGarde" panose="02000603030000020004"/>
              </a:rPr>
              <a:t>sukienlichsu</a:t>
            </a:r>
            <a:endParaRPr lang="en-US" b="1" dirty="0">
              <a:solidFill>
                <a:schemeClr val="accent2">
                  <a:lumMod val="75000"/>
                </a:schemeClr>
              </a:solidFill>
              <a:latin typeface="Linh AvantGarde" panose="02000603030000020004"/>
            </a:endParaRPr>
          </a:p>
        </p:txBody>
      </p:sp>
      <p:pic>
        <p:nvPicPr>
          <p:cNvPr id="12" name="Picture 11">
            <a:extLst>
              <a:ext uri="{FF2B5EF4-FFF2-40B4-BE49-F238E27FC236}">
                <a16:creationId xmlns:a16="http://schemas.microsoft.com/office/drawing/2014/main" id="{B67A6673-F336-4BC5-9D99-8CC1985E247A}"/>
              </a:ext>
            </a:extLst>
          </p:cNvPr>
          <p:cNvPicPr>
            <a:picLocks noChangeAspect="1"/>
          </p:cNvPicPr>
          <p:nvPr/>
        </p:nvPicPr>
        <p:blipFill rotWithShape="1">
          <a:blip r:embed="rId3">
            <a:extLst>
              <a:ext uri="{28A0092B-C50C-407E-A947-70E740481C1C}">
                <a14:useLocalDpi xmlns:a14="http://schemas.microsoft.com/office/drawing/2010/main" val="0"/>
              </a:ext>
            </a:extLst>
          </a:blip>
          <a:srcRect l="12084" t="6490" r="12639" b="10979"/>
          <a:stretch/>
        </p:blipFill>
        <p:spPr bwMode="auto">
          <a:xfrm>
            <a:off x="2259890" y="2058162"/>
            <a:ext cx="4293692" cy="4119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66412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2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1.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“model”</a:t>
            </a:r>
            <a:r>
              <a:rPr lang="en-US" sz="2400" b="1" dirty="0">
                <a:solidFill>
                  <a:schemeClr val="accent2">
                    <a:lumMod val="75000"/>
                  </a:schemeClr>
                </a:solidFill>
                <a:latin typeface="Linh AvantGarde" panose="02000603030000020004"/>
              </a:rPr>
              <a:t> </a:t>
            </a:r>
          </a:p>
        </p:txBody>
      </p:sp>
      <p:sp>
        <p:nvSpPr>
          <p:cNvPr id="5" name="TextBox 4">
            <a:extLst>
              <a:ext uri="{FF2B5EF4-FFF2-40B4-BE49-F238E27FC236}">
                <a16:creationId xmlns:a16="http://schemas.microsoft.com/office/drawing/2014/main" id="{26EF3876-0EA2-4A7C-964B-9D68314CF36E}"/>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1.4. Package </a:t>
            </a:r>
            <a:r>
              <a:rPr lang="en-US" b="1" dirty="0" err="1">
                <a:solidFill>
                  <a:schemeClr val="accent2">
                    <a:lumMod val="75000"/>
                  </a:schemeClr>
                </a:solidFill>
                <a:latin typeface="Linh AvantGarde" panose="02000603030000020004"/>
              </a:rPr>
              <a:t>lehoi</a:t>
            </a:r>
            <a:endParaRPr lang="en-US" b="1" dirty="0">
              <a:solidFill>
                <a:schemeClr val="accent2">
                  <a:lumMod val="75000"/>
                </a:schemeClr>
              </a:solidFill>
              <a:latin typeface="Linh AvantGarde" panose="02000603030000020004"/>
            </a:endParaRPr>
          </a:p>
        </p:txBody>
      </p:sp>
      <p:pic>
        <p:nvPicPr>
          <p:cNvPr id="12" name="Picture 11">
            <a:extLst>
              <a:ext uri="{FF2B5EF4-FFF2-40B4-BE49-F238E27FC236}">
                <a16:creationId xmlns:a16="http://schemas.microsoft.com/office/drawing/2014/main" id="{3359FCC3-5094-40A1-B166-465906494A3F}"/>
              </a:ext>
            </a:extLst>
          </p:cNvPr>
          <p:cNvPicPr>
            <a:picLocks noChangeAspect="1"/>
          </p:cNvPicPr>
          <p:nvPr/>
        </p:nvPicPr>
        <p:blipFill rotWithShape="1">
          <a:blip r:embed="rId3">
            <a:extLst>
              <a:ext uri="{28A0092B-C50C-407E-A947-70E740481C1C}">
                <a14:useLocalDpi xmlns:a14="http://schemas.microsoft.com/office/drawing/2010/main" val="0"/>
              </a:ext>
            </a:extLst>
          </a:blip>
          <a:srcRect l="11752" t="8794" r="14936" b="19072"/>
          <a:stretch/>
        </p:blipFill>
        <p:spPr bwMode="auto">
          <a:xfrm>
            <a:off x="2199295" y="2409000"/>
            <a:ext cx="4745409" cy="34322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94874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1.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“model”</a:t>
            </a:r>
            <a:r>
              <a:rPr lang="en-US" sz="2400" b="1" dirty="0">
                <a:solidFill>
                  <a:schemeClr val="accent2">
                    <a:lumMod val="75000"/>
                  </a:schemeClr>
                </a:solidFill>
                <a:latin typeface="Linh AvantGarde" panose="02000603030000020004"/>
              </a:rPr>
              <a:t> </a:t>
            </a:r>
          </a:p>
        </p:txBody>
      </p:sp>
      <p:sp>
        <p:nvSpPr>
          <p:cNvPr id="5" name="TextBox 4">
            <a:extLst>
              <a:ext uri="{FF2B5EF4-FFF2-40B4-BE49-F238E27FC236}">
                <a16:creationId xmlns:a16="http://schemas.microsoft.com/office/drawing/2014/main" id="{26EF3876-0EA2-4A7C-964B-9D68314CF36E}"/>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1.5. Package </a:t>
            </a:r>
            <a:r>
              <a:rPr lang="en-US" b="1" dirty="0" err="1">
                <a:solidFill>
                  <a:schemeClr val="accent2">
                    <a:lumMod val="75000"/>
                  </a:schemeClr>
                </a:solidFill>
                <a:latin typeface="Linh AvantGarde" panose="02000603030000020004"/>
              </a:rPr>
              <a:t>ditichlichsu</a:t>
            </a:r>
            <a:endParaRPr lang="en-US" b="1" dirty="0">
              <a:solidFill>
                <a:schemeClr val="accent2">
                  <a:lumMod val="75000"/>
                </a:schemeClr>
              </a:solidFill>
              <a:latin typeface="Linh AvantGarde" panose="02000603030000020004"/>
            </a:endParaRPr>
          </a:p>
        </p:txBody>
      </p:sp>
      <p:pic>
        <p:nvPicPr>
          <p:cNvPr id="12" name="Picture 11">
            <a:extLst>
              <a:ext uri="{FF2B5EF4-FFF2-40B4-BE49-F238E27FC236}">
                <a16:creationId xmlns:a16="http://schemas.microsoft.com/office/drawing/2014/main" id="{26AE5CAA-99E0-43A3-9C6E-80128A242EA1}"/>
              </a:ext>
            </a:extLst>
          </p:cNvPr>
          <p:cNvPicPr>
            <a:picLocks noChangeAspect="1"/>
          </p:cNvPicPr>
          <p:nvPr/>
        </p:nvPicPr>
        <p:blipFill rotWithShape="1">
          <a:blip r:embed="rId3">
            <a:extLst>
              <a:ext uri="{28A0092B-C50C-407E-A947-70E740481C1C}">
                <a14:useLocalDpi xmlns:a14="http://schemas.microsoft.com/office/drawing/2010/main" val="0"/>
              </a:ext>
            </a:extLst>
          </a:blip>
          <a:srcRect l="15177" t="15896" r="8430" b="10174"/>
          <a:stretch/>
        </p:blipFill>
        <p:spPr bwMode="auto">
          <a:xfrm>
            <a:off x="1642110" y="2194692"/>
            <a:ext cx="5758815" cy="34508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89174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1.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“model”</a:t>
            </a:r>
            <a:r>
              <a:rPr lang="en-US" sz="2400" b="1" dirty="0">
                <a:solidFill>
                  <a:schemeClr val="accent2">
                    <a:lumMod val="75000"/>
                  </a:schemeClr>
                </a:solidFill>
                <a:latin typeface="Linh AvantGarde" panose="02000603030000020004"/>
              </a:rPr>
              <a:t> </a:t>
            </a:r>
          </a:p>
        </p:txBody>
      </p:sp>
      <p:pic>
        <p:nvPicPr>
          <p:cNvPr id="6" name="Picture 5">
            <a:extLst>
              <a:ext uri="{FF2B5EF4-FFF2-40B4-BE49-F238E27FC236}">
                <a16:creationId xmlns:a16="http://schemas.microsoft.com/office/drawing/2014/main" id="{F1BFD95B-C57C-4BDB-A561-BBD534EDA217}"/>
              </a:ext>
            </a:extLst>
          </p:cNvPr>
          <p:cNvPicPr>
            <a:picLocks noChangeAspect="1"/>
          </p:cNvPicPr>
          <p:nvPr/>
        </p:nvPicPr>
        <p:blipFill>
          <a:blip r:embed="rId3"/>
          <a:stretch>
            <a:fillRect/>
          </a:stretch>
        </p:blipFill>
        <p:spPr>
          <a:xfrm>
            <a:off x="1176617" y="1582270"/>
            <a:ext cx="7181431" cy="4631016"/>
          </a:xfrm>
          <a:prstGeom prst="rect">
            <a:avLst/>
          </a:prstGeom>
        </p:spPr>
      </p:pic>
    </p:spTree>
    <p:extLst>
      <p:ext uri="{BB962C8B-B14F-4D97-AF65-F5344CB8AC3E}">
        <p14:creationId xmlns:p14="http://schemas.microsoft.com/office/powerpoint/2010/main" val="31085306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2.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a:t>
            </a:r>
            <a:r>
              <a:rPr lang="en-US" sz="2400" b="1" kern="100" dirty="0">
                <a:solidFill>
                  <a:schemeClr val="accent2">
                    <a:lumMod val="75000"/>
                  </a:schemeClr>
                </a:solidFill>
                <a:latin typeface="Linh AvantGarde" panose="02000603030000020004"/>
                <a:ea typeface="Calibri" panose="020F0502020204030204" pitchFamily="34" charset="0"/>
                <a:cs typeface="Times New Roman" panose="02020603050405020304" pitchFamily="18" charset="0"/>
              </a:rPr>
              <a:t>crawler</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r>
              <a:rPr lang="en-US" sz="2400" b="1" dirty="0">
                <a:solidFill>
                  <a:schemeClr val="accent2">
                    <a:lumMod val="75000"/>
                  </a:schemeClr>
                </a:solidFill>
                <a:latin typeface="Linh AvantGarde" panose="02000603030000020004"/>
              </a:rPr>
              <a:t> </a:t>
            </a:r>
          </a:p>
        </p:txBody>
      </p:sp>
      <p:sp>
        <p:nvSpPr>
          <p:cNvPr id="9" name="TextBox 8">
            <a:extLst>
              <a:ext uri="{FF2B5EF4-FFF2-40B4-BE49-F238E27FC236}">
                <a16:creationId xmlns:a16="http://schemas.microsoft.com/office/drawing/2014/main" id="{2D86DD34-9118-4BF7-A8A5-B5D570106B1F}"/>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2.1. Package </a:t>
            </a:r>
            <a:r>
              <a:rPr lang="en-US" b="1" dirty="0" err="1">
                <a:solidFill>
                  <a:schemeClr val="accent2">
                    <a:lumMod val="75000"/>
                  </a:schemeClr>
                </a:solidFill>
                <a:latin typeface="Linh AvantGarde" panose="02000603030000020004"/>
              </a:rPr>
              <a:t>crawler.util</a:t>
            </a:r>
            <a:endParaRPr lang="en-US" b="1" dirty="0">
              <a:solidFill>
                <a:schemeClr val="accent2">
                  <a:lumMod val="75000"/>
                </a:schemeClr>
              </a:solidFill>
              <a:latin typeface="Linh AvantGarde" panose="02000603030000020004"/>
            </a:endParaRPr>
          </a:p>
        </p:txBody>
      </p:sp>
      <p:pic>
        <p:nvPicPr>
          <p:cNvPr id="11" name="Picture 10" descr="A screenshot of a computer&#10;&#10;Description automatically generated with low confidence">
            <a:extLst>
              <a:ext uri="{FF2B5EF4-FFF2-40B4-BE49-F238E27FC236}">
                <a16:creationId xmlns:a16="http://schemas.microsoft.com/office/drawing/2014/main" id="{509C7378-3A0F-42D2-B668-790378DB34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3975" y="2026475"/>
            <a:ext cx="6652913" cy="4186812"/>
          </a:xfrm>
          <a:prstGeom prst="rect">
            <a:avLst/>
          </a:prstGeom>
        </p:spPr>
      </p:pic>
    </p:spTree>
    <p:extLst>
      <p:ext uri="{BB962C8B-B14F-4D97-AF65-F5344CB8AC3E}">
        <p14:creationId xmlns:p14="http://schemas.microsoft.com/office/powerpoint/2010/main" val="2867296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25">
            <a:extLst>
              <a:ext uri="{FF2B5EF4-FFF2-40B4-BE49-F238E27FC236}">
                <a16:creationId xmlns:a16="http://schemas.microsoft.com/office/drawing/2014/main" id="{F8FC16B0-314D-4A79-A3F3-2A5CA112579B}"/>
              </a:ext>
            </a:extLst>
          </p:cNvPr>
          <p:cNvPicPr>
            <a:picLocks noChangeAspect="1"/>
          </p:cNvPicPr>
          <p:nvPr/>
        </p:nvPicPr>
        <p:blipFill rotWithShape="1">
          <a:blip r:embed="rId2">
            <a:extLst>
              <a:ext uri="{28A0092B-C50C-407E-A947-70E740481C1C}">
                <a14:useLocalDpi xmlns:a14="http://schemas.microsoft.com/office/drawing/2010/main" val="0"/>
              </a:ext>
            </a:extLst>
          </a:blip>
          <a:srcRect l="16034" r="21318"/>
          <a:stretch/>
        </p:blipFill>
        <p:spPr>
          <a:xfrm>
            <a:off x="8396779" y="126116"/>
            <a:ext cx="747221" cy="685420"/>
          </a:xfrm>
          <a:prstGeom prst="rect">
            <a:avLst/>
          </a:prstGeom>
        </p:spPr>
      </p:pic>
      <p:sp>
        <p:nvSpPr>
          <p:cNvPr id="7" name="TextBox 6">
            <a:extLst>
              <a:ext uri="{FF2B5EF4-FFF2-40B4-BE49-F238E27FC236}">
                <a16:creationId xmlns:a16="http://schemas.microsoft.com/office/drawing/2014/main" id="{C9B0AC80-9C4D-497B-80AE-CFEE55E4D740}"/>
              </a:ext>
            </a:extLst>
          </p:cNvPr>
          <p:cNvSpPr txBox="1"/>
          <p:nvPr/>
        </p:nvSpPr>
        <p:spPr>
          <a:xfrm>
            <a:off x="0" y="2267451"/>
            <a:ext cx="9144000" cy="1585049"/>
          </a:xfrm>
          <a:prstGeom prst="rect">
            <a:avLst/>
          </a:prstGeom>
          <a:noFill/>
        </p:spPr>
        <p:txBody>
          <a:bodyPr wrap="square" rtlCol="0">
            <a:spAutoFit/>
          </a:bodyPr>
          <a:lstStyle/>
          <a:p>
            <a:pPr algn="ctr"/>
            <a:r>
              <a:rPr lang="en-US" sz="3600" b="1" dirty="0">
                <a:solidFill>
                  <a:srgbClr val="204B73"/>
                </a:solidFill>
                <a:latin typeface="Linh AvantGarde" panose="02000603030000020004" pitchFamily="2" charset="0"/>
                <a:cs typeface="Times New Roman" panose="02020603050405020304" pitchFamily="18" charset="0"/>
              </a:rPr>
              <a:t>OBJECT-ORIENTED-PROGRAMMING</a:t>
            </a:r>
          </a:p>
          <a:p>
            <a:pPr algn="ctr">
              <a:spcAft>
                <a:spcPts val="900"/>
              </a:spcAft>
            </a:pPr>
            <a:r>
              <a:rPr lang="en-US" sz="2550" dirty="0">
                <a:solidFill>
                  <a:srgbClr val="204B73"/>
                </a:solidFill>
                <a:latin typeface="Linh AvantGarde" panose="02000603030000020004" pitchFamily="2" charset="0"/>
                <a:cs typeface="Times New Roman" panose="02020603050405020304" pitchFamily="18" charset="0"/>
              </a:rPr>
              <a:t>Developing an app about the history of Vietnam.</a:t>
            </a:r>
          </a:p>
          <a:p>
            <a:pPr algn="ctr"/>
            <a:r>
              <a:rPr lang="en-US" sz="2800" b="1" u="sng" dirty="0">
                <a:solidFill>
                  <a:srgbClr val="204B73"/>
                </a:solidFill>
                <a:latin typeface="Linh AvantGarde" panose="02000603030000020004" pitchFamily="2" charset="0"/>
                <a:cs typeface="Times New Roman" panose="02020603050405020304" pitchFamily="18" charset="0"/>
              </a:rPr>
              <a:t>Group 1</a:t>
            </a:r>
          </a:p>
        </p:txBody>
      </p:sp>
      <p:pic>
        <p:nvPicPr>
          <p:cNvPr id="10" name="Picture 9" descr="Logo&#10;&#10;Description automatically generated">
            <a:extLst>
              <a:ext uri="{FF2B5EF4-FFF2-40B4-BE49-F238E27FC236}">
                <a16:creationId xmlns:a16="http://schemas.microsoft.com/office/drawing/2014/main" id="{8E781E1F-5131-0C57-C8A6-6CFA95136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2" name="Straight Connector 11">
            <a:extLst>
              <a:ext uri="{FF2B5EF4-FFF2-40B4-BE49-F238E27FC236}">
                <a16:creationId xmlns:a16="http://schemas.microsoft.com/office/drawing/2014/main" id="{C39BFD41-1871-E752-AE60-3AF95A12A822}"/>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pic>
        <p:nvPicPr>
          <p:cNvPr id="13" name="Google Shape;63;p13" descr="Text&#10;&#10;Description automatically generated">
            <a:extLst>
              <a:ext uri="{FF2B5EF4-FFF2-40B4-BE49-F238E27FC236}">
                <a16:creationId xmlns:a16="http://schemas.microsoft.com/office/drawing/2014/main" id="{A16C479E-FEDE-429F-A4FE-C0AA21E859F3}"/>
              </a:ext>
            </a:extLst>
          </p:cNvPr>
          <p:cNvPicPr preferRelativeResize="0"/>
          <p:nvPr/>
        </p:nvPicPr>
        <p:blipFill rotWithShape="1">
          <a:blip r:embed="rId4">
            <a:alphaModFix/>
          </a:blip>
          <a:srcRect/>
          <a:stretch/>
        </p:blipFill>
        <p:spPr>
          <a:xfrm>
            <a:off x="0" y="0"/>
            <a:ext cx="2576374" cy="936215"/>
          </a:xfrm>
          <a:prstGeom prst="rect">
            <a:avLst/>
          </a:prstGeom>
          <a:noFill/>
          <a:ln>
            <a:noFill/>
          </a:ln>
        </p:spPr>
      </p:pic>
    </p:spTree>
    <p:extLst>
      <p:ext uri="{BB962C8B-B14F-4D97-AF65-F5344CB8AC3E}">
        <p14:creationId xmlns:p14="http://schemas.microsoft.com/office/powerpoint/2010/main" val="19947768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2.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a:t>
            </a:r>
            <a:r>
              <a:rPr lang="en-US" sz="2400" b="1" kern="100" dirty="0">
                <a:solidFill>
                  <a:schemeClr val="accent2">
                    <a:lumMod val="75000"/>
                  </a:schemeClr>
                </a:solidFill>
                <a:latin typeface="Linh AvantGarde" panose="02000603030000020004"/>
                <a:ea typeface="Calibri" panose="020F0502020204030204" pitchFamily="34" charset="0"/>
                <a:cs typeface="Times New Roman" panose="02020603050405020304" pitchFamily="18" charset="0"/>
              </a:rPr>
              <a:t>crawler</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r>
              <a:rPr lang="en-US" sz="2400" b="1" dirty="0">
                <a:solidFill>
                  <a:schemeClr val="accent2">
                    <a:lumMod val="75000"/>
                  </a:schemeClr>
                </a:solidFill>
                <a:latin typeface="Linh AvantGarde" panose="02000603030000020004"/>
              </a:rPr>
              <a:t> </a:t>
            </a:r>
          </a:p>
        </p:txBody>
      </p:sp>
      <p:sp>
        <p:nvSpPr>
          <p:cNvPr id="9" name="TextBox 8">
            <a:extLst>
              <a:ext uri="{FF2B5EF4-FFF2-40B4-BE49-F238E27FC236}">
                <a16:creationId xmlns:a16="http://schemas.microsoft.com/office/drawing/2014/main" id="{2D86DD34-9118-4BF7-A8A5-B5D570106B1F}"/>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2.2. Package </a:t>
            </a:r>
            <a:r>
              <a:rPr lang="en-US" b="1" dirty="0" err="1">
                <a:solidFill>
                  <a:schemeClr val="accent2">
                    <a:lumMod val="75000"/>
                  </a:schemeClr>
                </a:solidFill>
                <a:latin typeface="Linh AvantGarde" panose="02000603030000020004"/>
              </a:rPr>
              <a:t>crawler.thoiky</a:t>
            </a:r>
            <a:endParaRPr lang="en-US" b="1" dirty="0">
              <a:solidFill>
                <a:schemeClr val="accent2">
                  <a:lumMod val="75000"/>
                </a:schemeClr>
              </a:solidFill>
              <a:latin typeface="Linh AvantGarde" panose="02000603030000020004"/>
            </a:endParaRPr>
          </a:p>
        </p:txBody>
      </p:sp>
      <p:pic>
        <p:nvPicPr>
          <p:cNvPr id="12" name="Picture 11" descr="A picture containing text, diagram, line, plan&#10;&#10;Description automatically generated">
            <a:extLst>
              <a:ext uri="{FF2B5EF4-FFF2-40B4-BE49-F238E27FC236}">
                <a16:creationId xmlns:a16="http://schemas.microsoft.com/office/drawing/2014/main" id="{5EA07116-CEF8-438C-8D40-BAACCCDE56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9102" y="2194691"/>
            <a:ext cx="6385795" cy="3851762"/>
          </a:xfrm>
          <a:prstGeom prst="rect">
            <a:avLst/>
          </a:prstGeom>
        </p:spPr>
      </p:pic>
    </p:spTree>
    <p:extLst>
      <p:ext uri="{BB962C8B-B14F-4D97-AF65-F5344CB8AC3E}">
        <p14:creationId xmlns:p14="http://schemas.microsoft.com/office/powerpoint/2010/main" val="23587064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2.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a:t>
            </a:r>
            <a:r>
              <a:rPr lang="en-US" sz="2400" b="1" kern="100" dirty="0">
                <a:solidFill>
                  <a:schemeClr val="accent2">
                    <a:lumMod val="75000"/>
                  </a:schemeClr>
                </a:solidFill>
                <a:latin typeface="Linh AvantGarde" panose="02000603030000020004"/>
                <a:ea typeface="Calibri" panose="020F0502020204030204" pitchFamily="34" charset="0"/>
                <a:cs typeface="Times New Roman" panose="02020603050405020304" pitchFamily="18" charset="0"/>
              </a:rPr>
              <a:t>crawler</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r>
              <a:rPr lang="en-US" sz="2400" b="1" dirty="0">
                <a:solidFill>
                  <a:schemeClr val="accent2">
                    <a:lumMod val="75000"/>
                  </a:schemeClr>
                </a:solidFill>
                <a:latin typeface="Linh AvantGarde" panose="02000603030000020004"/>
              </a:rPr>
              <a:t> </a:t>
            </a:r>
          </a:p>
        </p:txBody>
      </p:sp>
      <p:sp>
        <p:nvSpPr>
          <p:cNvPr id="9" name="TextBox 8">
            <a:extLst>
              <a:ext uri="{FF2B5EF4-FFF2-40B4-BE49-F238E27FC236}">
                <a16:creationId xmlns:a16="http://schemas.microsoft.com/office/drawing/2014/main" id="{2D86DD34-9118-4BF7-A8A5-B5D570106B1F}"/>
              </a:ext>
            </a:extLst>
          </p:cNvPr>
          <p:cNvSpPr txBox="1"/>
          <p:nvPr/>
        </p:nvSpPr>
        <p:spPr>
          <a:xfrm>
            <a:off x="859329" y="1565315"/>
            <a:ext cx="3636471"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2.3. Package </a:t>
            </a:r>
            <a:r>
              <a:rPr lang="en-US" b="1" dirty="0" err="1">
                <a:solidFill>
                  <a:schemeClr val="accent2">
                    <a:lumMod val="75000"/>
                  </a:schemeClr>
                </a:solidFill>
                <a:latin typeface="Linh AvantGarde" panose="02000603030000020004"/>
              </a:rPr>
              <a:t>crawler.nhanvatlichsu</a:t>
            </a:r>
            <a:endParaRPr lang="en-US" b="1" dirty="0">
              <a:solidFill>
                <a:schemeClr val="accent2">
                  <a:lumMod val="75000"/>
                </a:schemeClr>
              </a:solidFill>
              <a:latin typeface="Linh AvantGarde" panose="02000603030000020004"/>
            </a:endParaRPr>
          </a:p>
        </p:txBody>
      </p:sp>
      <p:pic>
        <p:nvPicPr>
          <p:cNvPr id="11" name="Picture 10" descr="A picture containing text, diagram, line, screenshot&#10;&#10;Description automatically generated">
            <a:extLst>
              <a:ext uri="{FF2B5EF4-FFF2-40B4-BE49-F238E27FC236}">
                <a16:creationId xmlns:a16="http://schemas.microsoft.com/office/drawing/2014/main" id="{D4AA7C3E-C386-450F-9943-3D617071B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267" y="2058162"/>
            <a:ext cx="5720483" cy="4055827"/>
          </a:xfrm>
          <a:prstGeom prst="rect">
            <a:avLst/>
          </a:prstGeom>
        </p:spPr>
      </p:pic>
    </p:spTree>
    <p:extLst>
      <p:ext uri="{BB962C8B-B14F-4D97-AF65-F5344CB8AC3E}">
        <p14:creationId xmlns:p14="http://schemas.microsoft.com/office/powerpoint/2010/main" val="18783478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2.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a:t>
            </a:r>
            <a:r>
              <a:rPr lang="en-US" sz="2400" b="1" kern="100" dirty="0">
                <a:solidFill>
                  <a:schemeClr val="accent2">
                    <a:lumMod val="75000"/>
                  </a:schemeClr>
                </a:solidFill>
                <a:latin typeface="Linh AvantGarde" panose="02000603030000020004"/>
                <a:ea typeface="Calibri" panose="020F0502020204030204" pitchFamily="34" charset="0"/>
                <a:cs typeface="Times New Roman" panose="02020603050405020304" pitchFamily="18" charset="0"/>
              </a:rPr>
              <a:t>crawler</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r>
              <a:rPr lang="en-US" sz="2400" b="1" dirty="0">
                <a:solidFill>
                  <a:schemeClr val="accent2">
                    <a:lumMod val="75000"/>
                  </a:schemeClr>
                </a:solidFill>
                <a:latin typeface="Linh AvantGarde" panose="02000603030000020004"/>
              </a:rPr>
              <a:t> </a:t>
            </a:r>
          </a:p>
        </p:txBody>
      </p:sp>
      <p:sp>
        <p:nvSpPr>
          <p:cNvPr id="9" name="TextBox 8">
            <a:extLst>
              <a:ext uri="{FF2B5EF4-FFF2-40B4-BE49-F238E27FC236}">
                <a16:creationId xmlns:a16="http://schemas.microsoft.com/office/drawing/2014/main" id="{2D86DD34-9118-4BF7-A8A5-B5D570106B1F}"/>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2.4. Package </a:t>
            </a:r>
            <a:r>
              <a:rPr lang="en-US" b="1" dirty="0" err="1">
                <a:solidFill>
                  <a:schemeClr val="accent2">
                    <a:lumMod val="75000"/>
                  </a:schemeClr>
                </a:solidFill>
                <a:latin typeface="Linh AvantGarde" panose="02000603030000020004"/>
              </a:rPr>
              <a:t>crawler.sukienlichsu</a:t>
            </a:r>
            <a:endParaRPr lang="en-US" b="1" dirty="0">
              <a:solidFill>
                <a:schemeClr val="accent2">
                  <a:lumMod val="75000"/>
                </a:schemeClr>
              </a:solidFill>
              <a:latin typeface="Linh AvantGarde" panose="02000603030000020004"/>
            </a:endParaRPr>
          </a:p>
        </p:txBody>
      </p:sp>
      <p:pic>
        <p:nvPicPr>
          <p:cNvPr id="11" name="Picture 10" descr="A picture containing text, diagram, screenshot, plan&#10;&#10;Description automatically generated">
            <a:extLst>
              <a:ext uri="{FF2B5EF4-FFF2-40B4-BE49-F238E27FC236}">
                <a16:creationId xmlns:a16="http://schemas.microsoft.com/office/drawing/2014/main" id="{AA6265A3-9DDA-49A7-B0A6-C191409A1D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618" y="2171596"/>
            <a:ext cx="6932410" cy="3829849"/>
          </a:xfrm>
          <a:prstGeom prst="rect">
            <a:avLst/>
          </a:prstGeom>
        </p:spPr>
      </p:pic>
    </p:spTree>
    <p:extLst>
      <p:ext uri="{BB962C8B-B14F-4D97-AF65-F5344CB8AC3E}">
        <p14:creationId xmlns:p14="http://schemas.microsoft.com/office/powerpoint/2010/main" val="30967064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2.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a:t>
            </a:r>
            <a:r>
              <a:rPr lang="en-US" sz="2400" b="1" kern="100" dirty="0">
                <a:solidFill>
                  <a:schemeClr val="accent2">
                    <a:lumMod val="75000"/>
                  </a:schemeClr>
                </a:solidFill>
                <a:latin typeface="Linh AvantGarde" panose="02000603030000020004"/>
                <a:ea typeface="Calibri" panose="020F0502020204030204" pitchFamily="34" charset="0"/>
                <a:cs typeface="Times New Roman" panose="02020603050405020304" pitchFamily="18" charset="0"/>
              </a:rPr>
              <a:t>crawler</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r>
              <a:rPr lang="en-US" sz="2400" b="1" dirty="0">
                <a:solidFill>
                  <a:schemeClr val="accent2">
                    <a:lumMod val="75000"/>
                  </a:schemeClr>
                </a:solidFill>
                <a:latin typeface="Linh AvantGarde" panose="02000603030000020004"/>
              </a:rPr>
              <a:t> </a:t>
            </a:r>
          </a:p>
        </p:txBody>
      </p:sp>
      <p:sp>
        <p:nvSpPr>
          <p:cNvPr id="9" name="TextBox 8">
            <a:extLst>
              <a:ext uri="{FF2B5EF4-FFF2-40B4-BE49-F238E27FC236}">
                <a16:creationId xmlns:a16="http://schemas.microsoft.com/office/drawing/2014/main" id="{2D86DD34-9118-4BF7-A8A5-B5D570106B1F}"/>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2.5. Package </a:t>
            </a:r>
            <a:r>
              <a:rPr lang="en-US" b="1" dirty="0" err="1">
                <a:solidFill>
                  <a:schemeClr val="accent2">
                    <a:lumMod val="75000"/>
                  </a:schemeClr>
                </a:solidFill>
                <a:latin typeface="Linh AvantGarde" panose="02000603030000020004"/>
              </a:rPr>
              <a:t>crawler.ditichlichsu</a:t>
            </a:r>
            <a:endParaRPr lang="en-US" b="1" dirty="0">
              <a:solidFill>
                <a:schemeClr val="accent2">
                  <a:lumMod val="75000"/>
                </a:schemeClr>
              </a:solidFill>
              <a:latin typeface="Linh AvantGarde" panose="02000603030000020004"/>
            </a:endParaRPr>
          </a:p>
        </p:txBody>
      </p:sp>
      <p:pic>
        <p:nvPicPr>
          <p:cNvPr id="12" name="Picture 11" descr="A screenshot of a computer&#10;&#10;Description automatically generated">
            <a:extLst>
              <a:ext uri="{FF2B5EF4-FFF2-40B4-BE49-F238E27FC236}">
                <a16:creationId xmlns:a16="http://schemas.microsoft.com/office/drawing/2014/main" id="{5D410438-24AB-467F-AD88-EB928AA7F9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030" y="2010883"/>
            <a:ext cx="4599940" cy="4169410"/>
          </a:xfrm>
          <a:prstGeom prst="rect">
            <a:avLst/>
          </a:prstGeom>
        </p:spPr>
      </p:pic>
    </p:spTree>
    <p:extLst>
      <p:ext uri="{BB962C8B-B14F-4D97-AF65-F5344CB8AC3E}">
        <p14:creationId xmlns:p14="http://schemas.microsoft.com/office/powerpoint/2010/main" val="17105113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461665"/>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2. </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Package “</a:t>
            </a:r>
            <a:r>
              <a:rPr lang="en-US" sz="2400" b="1" kern="100" dirty="0">
                <a:solidFill>
                  <a:schemeClr val="accent2">
                    <a:lumMod val="75000"/>
                  </a:schemeClr>
                </a:solidFill>
                <a:latin typeface="Linh AvantGarde" panose="02000603030000020004"/>
                <a:ea typeface="Calibri" panose="020F0502020204030204" pitchFamily="34" charset="0"/>
                <a:cs typeface="Times New Roman" panose="02020603050405020304" pitchFamily="18" charset="0"/>
              </a:rPr>
              <a:t>crawler</a:t>
            </a:r>
            <a:r>
              <a:rPr lang="en-US" sz="24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r>
              <a:rPr lang="en-US" sz="2400" b="1" dirty="0">
                <a:solidFill>
                  <a:schemeClr val="accent2">
                    <a:lumMod val="75000"/>
                  </a:schemeClr>
                </a:solidFill>
                <a:latin typeface="Linh AvantGarde" panose="02000603030000020004"/>
              </a:rPr>
              <a:t> </a:t>
            </a:r>
          </a:p>
        </p:txBody>
      </p:sp>
      <p:sp>
        <p:nvSpPr>
          <p:cNvPr id="9" name="TextBox 8">
            <a:extLst>
              <a:ext uri="{FF2B5EF4-FFF2-40B4-BE49-F238E27FC236}">
                <a16:creationId xmlns:a16="http://schemas.microsoft.com/office/drawing/2014/main" id="{2D86DD34-9118-4BF7-A8A5-B5D570106B1F}"/>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2.6. Package </a:t>
            </a:r>
            <a:r>
              <a:rPr lang="en-US" b="1" dirty="0" err="1">
                <a:solidFill>
                  <a:schemeClr val="accent2">
                    <a:lumMod val="75000"/>
                  </a:schemeClr>
                </a:solidFill>
                <a:latin typeface="Linh AvantGarde" panose="02000603030000020004"/>
              </a:rPr>
              <a:t>crawler.lehoi</a:t>
            </a:r>
            <a:endParaRPr lang="en-US" b="1" dirty="0">
              <a:solidFill>
                <a:schemeClr val="accent2">
                  <a:lumMod val="75000"/>
                </a:schemeClr>
              </a:solidFill>
              <a:latin typeface="Linh AvantGarde" panose="02000603030000020004"/>
            </a:endParaRPr>
          </a:p>
        </p:txBody>
      </p:sp>
      <p:pic>
        <p:nvPicPr>
          <p:cNvPr id="11" name="Picture 10" descr="A diagram of a folder&#10;&#10;Description automatically generated with low confidence">
            <a:extLst>
              <a:ext uri="{FF2B5EF4-FFF2-40B4-BE49-F238E27FC236}">
                <a16:creationId xmlns:a16="http://schemas.microsoft.com/office/drawing/2014/main" id="{1B772AC1-ABAB-40D2-8464-F8FF167B82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862" y="2238575"/>
            <a:ext cx="6979781" cy="3602691"/>
          </a:xfrm>
          <a:prstGeom prst="rect">
            <a:avLst/>
          </a:prstGeom>
        </p:spPr>
      </p:pic>
    </p:spTree>
    <p:extLst>
      <p:ext uri="{BB962C8B-B14F-4D97-AF65-F5344CB8AC3E}">
        <p14:creationId xmlns:p14="http://schemas.microsoft.com/office/powerpoint/2010/main" val="374781084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830997"/>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3. Package “application”</a:t>
            </a:r>
          </a:p>
          <a:p>
            <a:endParaRPr lang="en-US" sz="2400" b="1" dirty="0">
              <a:solidFill>
                <a:schemeClr val="accent2">
                  <a:lumMod val="75000"/>
                </a:schemeClr>
              </a:solidFill>
              <a:latin typeface="Linh AvantGarde" panose="02000603030000020004"/>
            </a:endParaRPr>
          </a:p>
        </p:txBody>
      </p:sp>
      <p:sp>
        <p:nvSpPr>
          <p:cNvPr id="9" name="TextBox 8">
            <a:extLst>
              <a:ext uri="{FF2B5EF4-FFF2-40B4-BE49-F238E27FC236}">
                <a16:creationId xmlns:a16="http://schemas.microsoft.com/office/drawing/2014/main" id="{2D86DD34-9118-4BF7-A8A5-B5D570106B1F}"/>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3.1. Package </a:t>
            </a:r>
            <a:r>
              <a:rPr lang="en-US" b="1" dirty="0" err="1">
                <a:solidFill>
                  <a:schemeClr val="accent2">
                    <a:lumMod val="75000"/>
                  </a:schemeClr>
                </a:solidFill>
                <a:latin typeface="Linh AvantGarde" panose="02000603030000020004"/>
              </a:rPr>
              <a:t>application.util</a:t>
            </a:r>
            <a:endParaRPr lang="en-US" b="1" dirty="0">
              <a:solidFill>
                <a:schemeClr val="accent2">
                  <a:lumMod val="75000"/>
                </a:schemeClr>
              </a:solidFill>
              <a:latin typeface="Linh AvantGarde" panose="02000603030000020004"/>
            </a:endParaRPr>
          </a:p>
        </p:txBody>
      </p:sp>
      <p:pic>
        <p:nvPicPr>
          <p:cNvPr id="12" name="Picture 11" descr="A screenshot of a computer&#10;&#10;Description automatically generated with medium confidence">
            <a:extLst>
              <a:ext uri="{FF2B5EF4-FFF2-40B4-BE49-F238E27FC236}">
                <a16:creationId xmlns:a16="http://schemas.microsoft.com/office/drawing/2014/main" id="{6430ED03-45C0-4AF9-8478-24EF5C0EE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868" y="2479742"/>
            <a:ext cx="7160721" cy="2812943"/>
          </a:xfrm>
          <a:prstGeom prst="rect">
            <a:avLst/>
          </a:prstGeom>
        </p:spPr>
      </p:pic>
    </p:spTree>
    <p:extLst>
      <p:ext uri="{BB962C8B-B14F-4D97-AF65-F5344CB8AC3E}">
        <p14:creationId xmlns:p14="http://schemas.microsoft.com/office/powerpoint/2010/main" val="15868696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830997"/>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3. Package “application”</a:t>
            </a:r>
          </a:p>
          <a:p>
            <a:endParaRPr lang="en-US" sz="2400" b="1" dirty="0">
              <a:solidFill>
                <a:schemeClr val="accent2">
                  <a:lumMod val="75000"/>
                </a:schemeClr>
              </a:solidFill>
              <a:latin typeface="Linh AvantGarde" panose="02000603030000020004"/>
            </a:endParaRPr>
          </a:p>
        </p:txBody>
      </p:sp>
      <p:sp>
        <p:nvSpPr>
          <p:cNvPr id="9" name="TextBox 8">
            <a:extLst>
              <a:ext uri="{FF2B5EF4-FFF2-40B4-BE49-F238E27FC236}">
                <a16:creationId xmlns:a16="http://schemas.microsoft.com/office/drawing/2014/main" id="{2D86DD34-9118-4BF7-A8A5-B5D570106B1F}"/>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3.2. Package </a:t>
            </a:r>
            <a:r>
              <a:rPr lang="en-US" b="1" dirty="0" err="1">
                <a:solidFill>
                  <a:schemeClr val="accent2">
                    <a:lumMod val="75000"/>
                  </a:schemeClr>
                </a:solidFill>
                <a:latin typeface="Linh AvantGarde" panose="02000603030000020004"/>
              </a:rPr>
              <a:t>application.details</a:t>
            </a:r>
            <a:endParaRPr lang="en-US" b="1" dirty="0">
              <a:solidFill>
                <a:schemeClr val="accent2">
                  <a:lumMod val="75000"/>
                </a:schemeClr>
              </a:solidFill>
              <a:latin typeface="Linh AvantGarde" panose="02000603030000020004"/>
            </a:endParaRPr>
          </a:p>
        </p:txBody>
      </p:sp>
      <p:pic>
        <p:nvPicPr>
          <p:cNvPr id="11" name="Picture 10">
            <a:extLst>
              <a:ext uri="{FF2B5EF4-FFF2-40B4-BE49-F238E27FC236}">
                <a16:creationId xmlns:a16="http://schemas.microsoft.com/office/drawing/2014/main" id="{A925AC47-9A9D-41CB-93C0-5CA91B901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114" y="1951602"/>
            <a:ext cx="5730395" cy="4332456"/>
          </a:xfrm>
          <a:prstGeom prst="rect">
            <a:avLst/>
          </a:prstGeom>
        </p:spPr>
      </p:pic>
    </p:spTree>
    <p:extLst>
      <p:ext uri="{BB962C8B-B14F-4D97-AF65-F5344CB8AC3E}">
        <p14:creationId xmlns:p14="http://schemas.microsoft.com/office/powerpoint/2010/main" val="32465941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830997"/>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3. Package “application”</a:t>
            </a:r>
          </a:p>
          <a:p>
            <a:endParaRPr lang="en-US" sz="2400" b="1" dirty="0">
              <a:solidFill>
                <a:schemeClr val="accent2">
                  <a:lumMod val="75000"/>
                </a:schemeClr>
              </a:solidFill>
              <a:latin typeface="Linh AvantGarde" panose="02000603030000020004"/>
            </a:endParaRPr>
          </a:p>
        </p:txBody>
      </p:sp>
      <p:sp>
        <p:nvSpPr>
          <p:cNvPr id="9" name="TextBox 8">
            <a:extLst>
              <a:ext uri="{FF2B5EF4-FFF2-40B4-BE49-F238E27FC236}">
                <a16:creationId xmlns:a16="http://schemas.microsoft.com/office/drawing/2014/main" id="{2D86DD34-9118-4BF7-A8A5-B5D570106B1F}"/>
              </a:ext>
            </a:extLst>
          </p:cNvPr>
          <p:cNvSpPr txBox="1"/>
          <p:nvPr/>
        </p:nvSpPr>
        <p:spPr>
          <a:xfrm>
            <a:off x="859329" y="1565315"/>
            <a:ext cx="3439407" cy="369332"/>
          </a:xfrm>
          <a:prstGeom prst="rect">
            <a:avLst/>
          </a:prstGeom>
          <a:noFill/>
        </p:spPr>
        <p:txBody>
          <a:bodyPr wrap="square" rtlCol="0">
            <a:spAutoFit/>
          </a:bodyPr>
          <a:lstStyle/>
          <a:p>
            <a:r>
              <a:rPr lang="en-US" b="1" dirty="0">
                <a:solidFill>
                  <a:schemeClr val="accent2">
                    <a:lumMod val="75000"/>
                  </a:schemeClr>
                </a:solidFill>
                <a:latin typeface="Linh AvantGarde" panose="02000603030000020004"/>
              </a:rPr>
              <a:t>3.2. Package </a:t>
            </a:r>
            <a:r>
              <a:rPr lang="en-US" b="1" dirty="0" err="1">
                <a:solidFill>
                  <a:schemeClr val="accent2">
                    <a:lumMod val="75000"/>
                  </a:schemeClr>
                </a:solidFill>
                <a:latin typeface="Linh AvantGarde" panose="02000603030000020004"/>
              </a:rPr>
              <a:t>application.main</a:t>
            </a:r>
            <a:endParaRPr lang="en-US" b="1" dirty="0">
              <a:solidFill>
                <a:schemeClr val="accent2">
                  <a:lumMod val="75000"/>
                </a:schemeClr>
              </a:solidFill>
              <a:latin typeface="Linh AvantGarde" panose="02000603030000020004"/>
            </a:endParaRPr>
          </a:p>
        </p:txBody>
      </p:sp>
      <p:pic>
        <p:nvPicPr>
          <p:cNvPr id="12" name="Picture 11" descr="A screenshot of a computer program&#10;&#10;Description automatically generated with medium confidence">
            <a:extLst>
              <a:ext uri="{FF2B5EF4-FFF2-40B4-BE49-F238E27FC236}">
                <a16:creationId xmlns:a16="http://schemas.microsoft.com/office/drawing/2014/main" id="{DC782B65-B832-46A7-9250-0DFD20CE2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448" y="2053815"/>
            <a:ext cx="5836222" cy="4159467"/>
          </a:xfrm>
          <a:prstGeom prst="rect">
            <a:avLst/>
          </a:prstGeom>
        </p:spPr>
      </p:pic>
    </p:spTree>
    <p:extLst>
      <p:ext uri="{BB962C8B-B14F-4D97-AF65-F5344CB8AC3E}">
        <p14:creationId xmlns:p14="http://schemas.microsoft.com/office/powerpoint/2010/main" val="26331698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830997"/>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3. Package “application”</a:t>
            </a:r>
          </a:p>
          <a:p>
            <a:endParaRPr lang="en-US" sz="2400" b="1" dirty="0">
              <a:solidFill>
                <a:schemeClr val="accent2">
                  <a:lumMod val="75000"/>
                </a:schemeClr>
              </a:solidFill>
              <a:latin typeface="Linh AvantGarde" panose="02000603030000020004"/>
            </a:endParaRPr>
          </a:p>
        </p:txBody>
      </p:sp>
      <p:pic>
        <p:nvPicPr>
          <p:cNvPr id="11" name="Picture 10" descr="A picture containing text, line, screenshot, diagram&#10;&#10;Description automatically generated">
            <a:extLst>
              <a:ext uri="{FF2B5EF4-FFF2-40B4-BE49-F238E27FC236}">
                <a16:creationId xmlns:a16="http://schemas.microsoft.com/office/drawing/2014/main" id="{5A0EAB88-B51F-402D-8351-F82AE1D97A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258" y="1731967"/>
            <a:ext cx="7253484" cy="4432107"/>
          </a:xfrm>
          <a:prstGeom prst="rect">
            <a:avLst/>
          </a:prstGeom>
        </p:spPr>
      </p:pic>
    </p:spTree>
    <p:extLst>
      <p:ext uri="{BB962C8B-B14F-4D97-AF65-F5344CB8AC3E}">
        <p14:creationId xmlns:p14="http://schemas.microsoft.com/office/powerpoint/2010/main" val="16895181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9929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4: DESIGN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Program Design: Class diagram</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E0715716-0608-43A6-A14D-ABAB53456926}"/>
              </a:ext>
            </a:extLst>
          </p:cNvPr>
          <p:cNvSpPr txBox="1"/>
          <p:nvPr/>
        </p:nvSpPr>
        <p:spPr>
          <a:xfrm>
            <a:off x="563775" y="1120605"/>
            <a:ext cx="4333875" cy="830997"/>
          </a:xfrm>
          <a:prstGeom prst="rect">
            <a:avLst/>
          </a:prstGeom>
          <a:noFill/>
        </p:spPr>
        <p:txBody>
          <a:bodyPr wrap="square" rtlCol="0">
            <a:spAutoFit/>
          </a:bodyPr>
          <a:lstStyle/>
          <a:p>
            <a:r>
              <a:rPr lang="en-US" sz="2400" b="1" dirty="0">
                <a:solidFill>
                  <a:schemeClr val="accent2">
                    <a:lumMod val="75000"/>
                  </a:schemeClr>
                </a:solidFill>
                <a:latin typeface="Linh AvantGarde" panose="02000603030000020004"/>
              </a:rPr>
              <a:t>4. Data storing design</a:t>
            </a:r>
          </a:p>
          <a:p>
            <a:endParaRPr lang="en-US" sz="2400" b="1" dirty="0">
              <a:solidFill>
                <a:schemeClr val="accent2">
                  <a:lumMod val="75000"/>
                </a:schemeClr>
              </a:solidFill>
              <a:latin typeface="Linh AvantGarde" panose="02000603030000020004"/>
            </a:endParaRPr>
          </a:p>
        </p:txBody>
      </p:sp>
      <p:graphicFrame>
        <p:nvGraphicFramePr>
          <p:cNvPr id="5" name="Table 4">
            <a:extLst>
              <a:ext uri="{FF2B5EF4-FFF2-40B4-BE49-F238E27FC236}">
                <a16:creationId xmlns:a16="http://schemas.microsoft.com/office/drawing/2014/main" id="{7FF0786A-979F-4C7D-8DDC-D956997B8347}"/>
              </a:ext>
            </a:extLst>
          </p:cNvPr>
          <p:cNvGraphicFramePr>
            <a:graphicFrameLocks noGrp="1"/>
          </p:cNvGraphicFramePr>
          <p:nvPr>
            <p:extLst>
              <p:ext uri="{D42A27DB-BD31-4B8C-83A1-F6EECF244321}">
                <p14:modId xmlns:p14="http://schemas.microsoft.com/office/powerpoint/2010/main" val="2874348246"/>
              </p:ext>
            </p:extLst>
          </p:nvPr>
        </p:nvGraphicFramePr>
        <p:xfrm>
          <a:off x="865893" y="1791992"/>
          <a:ext cx="7792333" cy="4163452"/>
        </p:xfrm>
        <a:graphic>
          <a:graphicData uri="http://schemas.openxmlformats.org/drawingml/2006/table">
            <a:tbl>
              <a:tblPr firstRow="1" bandRow="1">
                <a:tableStyleId>{5C22544A-7EE6-4342-B048-85BDC9FD1C3A}</a:tableStyleId>
              </a:tblPr>
              <a:tblGrid>
                <a:gridCol w="2072125">
                  <a:extLst>
                    <a:ext uri="{9D8B030D-6E8A-4147-A177-3AD203B41FA5}">
                      <a16:colId xmlns:a16="http://schemas.microsoft.com/office/drawing/2014/main" val="4058277562"/>
                    </a:ext>
                  </a:extLst>
                </a:gridCol>
                <a:gridCol w="3967607">
                  <a:extLst>
                    <a:ext uri="{9D8B030D-6E8A-4147-A177-3AD203B41FA5}">
                      <a16:colId xmlns:a16="http://schemas.microsoft.com/office/drawing/2014/main" val="2016598516"/>
                    </a:ext>
                  </a:extLst>
                </a:gridCol>
                <a:gridCol w="1752601">
                  <a:extLst>
                    <a:ext uri="{9D8B030D-6E8A-4147-A177-3AD203B41FA5}">
                      <a16:colId xmlns:a16="http://schemas.microsoft.com/office/drawing/2014/main" val="641203945"/>
                    </a:ext>
                  </a:extLst>
                </a:gridCol>
              </a:tblGrid>
              <a:tr h="330494">
                <a:tc>
                  <a:txBody>
                    <a:bodyPr/>
                    <a:lstStyle/>
                    <a:p>
                      <a:pPr algn="ctr"/>
                      <a:r>
                        <a:rPr lang="en-US" sz="1900" noProof="1">
                          <a:latin typeface="Linh AvantGarde" panose="02000603030000020004" pitchFamily="2" charset="0"/>
                          <a:cs typeface="Times New Roman" panose="02020603050405020304" pitchFamily="18" charset="0"/>
                        </a:rPr>
                        <a:t>Json files</a:t>
                      </a:r>
                    </a:p>
                  </a:txBody>
                  <a:tcPr marL="85726" marR="85726" marT="42863" marB="42863"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tc>
                  <a:txBody>
                    <a:bodyPr/>
                    <a:lstStyle/>
                    <a:p>
                      <a:pPr marL="0" marR="0" algn="ctr">
                        <a:lnSpc>
                          <a:spcPct val="120000"/>
                        </a:lnSpc>
                        <a:spcBef>
                          <a:spcPts val="0"/>
                        </a:spcBef>
                        <a:spcAft>
                          <a:spcPts val="0"/>
                        </a:spcAft>
                      </a:pPr>
                      <a:r>
                        <a:rPr lang="en-US" sz="1900" b="1" kern="100" dirty="0">
                          <a:solidFill>
                            <a:schemeClr val="bg1"/>
                          </a:solidFill>
                          <a:effectLst/>
                          <a:latin typeface="Linh AvantGarde" panose="02000603030000020004"/>
                          <a:ea typeface="Calibri" panose="020F0502020204030204" pitchFamily="34" charset="0"/>
                          <a:cs typeface="Times New Roman" panose="02020603050405020304" pitchFamily="18" charset="0"/>
                        </a:rPr>
                        <a:t>Objectives</a:t>
                      </a:r>
                      <a:endParaRPr lang="en-US" sz="1900" kern="100" dirty="0">
                        <a:solidFill>
                          <a:schemeClr val="bg1"/>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tc>
                  <a:txBody>
                    <a:bodyPr/>
                    <a:lstStyle/>
                    <a:p>
                      <a:pPr marL="0" marR="0" algn="ctr">
                        <a:lnSpc>
                          <a:spcPct val="120000"/>
                        </a:lnSpc>
                        <a:spcBef>
                          <a:spcPts val="0"/>
                        </a:spcBef>
                        <a:spcAft>
                          <a:spcPts val="0"/>
                        </a:spcAft>
                      </a:pPr>
                      <a:r>
                        <a:rPr lang="en-US" sz="1900" b="1" kern="100" dirty="0">
                          <a:solidFill>
                            <a:schemeClr val="bg1"/>
                          </a:solidFill>
                          <a:effectLst/>
                          <a:latin typeface="Linh AvantGarde" panose="02000603030000020004"/>
                          <a:ea typeface="Calibri" panose="020F0502020204030204" pitchFamily="34" charset="0"/>
                          <a:cs typeface="Times New Roman" panose="02020603050405020304" pitchFamily="18" charset="0"/>
                        </a:rPr>
                        <a:t>Folder </a:t>
                      </a:r>
                      <a:endParaRPr lang="en-US" sz="1900" kern="100" dirty="0">
                        <a:solidFill>
                          <a:schemeClr val="bg1"/>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extLst>
                  <a:ext uri="{0D108BD9-81ED-4DB2-BD59-A6C34878D82A}">
                    <a16:rowId xmlns:a16="http://schemas.microsoft.com/office/drawing/2014/main" val="3001162382"/>
                  </a:ext>
                </a:extLst>
              </a:tr>
              <a:tr h="652111">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thoiKy</a:t>
                      </a:r>
                      <a:r>
                        <a:rPr lang="vi-VN" sz="1600" b="1" kern="10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.json</a:t>
                      </a:r>
                      <a:endPar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stores dynasty data</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ctr" fontAlgn="b"/>
                      <a:r>
                        <a:rPr lang="en-US" sz="1600" b="1" dirty="0">
                          <a:solidFill>
                            <a:schemeClr val="accent2">
                              <a:lumMod val="75000"/>
                            </a:schemeClr>
                          </a:solidFill>
                          <a:latin typeface="Linh AvantGarde" panose="02000603030000020004"/>
                          <a:cs typeface="Times New Roman"/>
                          <a:sym typeface="Times New Roman"/>
                        </a:rPr>
                        <a:t>3-4 days</a:t>
                      </a:r>
                      <a:endParaRPr lang="en-US" sz="1600" b="1" i="0" u="none" strike="noStrike" dirty="0">
                        <a:solidFill>
                          <a:schemeClr val="accent2">
                            <a:lumMod val="75000"/>
                          </a:schemeClr>
                        </a:solidFill>
                        <a:effectLst/>
                        <a:latin typeface="Linh AvantGarde" panose="02000603030000020004"/>
                      </a:endParaRP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3409905324"/>
                  </a:ext>
                </a:extLst>
              </a:tr>
              <a:tr h="652111">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ChienTranh.json</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stores war data </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rowSpan="2">
                  <a:txBody>
                    <a:bodyPr/>
                    <a:lstStyle/>
                    <a:p>
                      <a:pPr marL="0" marR="0" algn="ctr">
                        <a:lnSpc>
                          <a:spcPct val="120000"/>
                        </a:lnSpc>
                        <a:spcBef>
                          <a:spcPts val="0"/>
                        </a:spcBef>
                        <a:spcAft>
                          <a:spcPts val="0"/>
                        </a:spcAft>
                      </a:pPr>
                      <a:r>
                        <a:rPr lang="en-US" sz="1600" b="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data.sukienlichsu</a:t>
                      </a:r>
                      <a:endPar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3990871504"/>
                  </a:ext>
                </a:extLst>
              </a:tr>
              <a:tr h="652111">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SuKien.json</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stores historical event data</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vMerge="1">
                  <a:txBody>
                    <a:bodyPr/>
                    <a:lstStyle/>
                    <a:p>
                      <a:endParaRPr lang="en-US"/>
                    </a:p>
                  </a:txBody>
                  <a:tcP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869173000"/>
                  </a:ext>
                </a:extLst>
              </a:tr>
              <a:tr h="362232">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nhanVatLichSu.json</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stores historical figure data</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rowSpan="2">
                  <a:txBody>
                    <a:bodyPr/>
                    <a:lstStyle/>
                    <a:p>
                      <a:pPr marL="0" marR="0" algn="ctr">
                        <a:lnSpc>
                          <a:spcPct val="120000"/>
                        </a:lnSpc>
                        <a:spcBef>
                          <a:spcPts val="0"/>
                        </a:spcBef>
                        <a:spcAft>
                          <a:spcPts val="0"/>
                        </a:spcAft>
                      </a:pPr>
                      <a:r>
                        <a:rPr lang="en-US" sz="1600" b="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data.nhanvatlichsu</a:t>
                      </a:r>
                      <a:endPar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834684102"/>
                  </a:ext>
                </a:extLst>
              </a:tr>
              <a:tr h="489867">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vua.json</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stores kings data</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vMerge="1">
                  <a:txBody>
                    <a:bodyPr/>
                    <a:lstStyle/>
                    <a:p>
                      <a:endParaRPr lang="en-US"/>
                    </a:p>
                  </a:txBody>
                  <a:tcP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900790916"/>
                  </a:ext>
                </a:extLst>
              </a:tr>
              <a:tr h="489867">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DiTich.json</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stores historical relic data</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data.ditichlichsu</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970276969"/>
                  </a:ext>
                </a:extLst>
              </a:tr>
              <a:tr h="489867">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leHoi.json</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stores festival data</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data.lehoi</a:t>
                      </a:r>
                      <a:endPar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8504671"/>
                  </a:ext>
                </a:extLst>
              </a:tr>
            </a:tbl>
          </a:graphicData>
        </a:graphic>
      </p:graphicFrame>
    </p:spTree>
    <p:extLst>
      <p:ext uri="{BB962C8B-B14F-4D97-AF65-F5344CB8AC3E}">
        <p14:creationId xmlns:p14="http://schemas.microsoft.com/office/powerpoint/2010/main" val="40248990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CA463EC0-8AC1-417F-9F13-75534FEB37CC}"/>
              </a:ext>
            </a:extLst>
          </p:cNvPr>
          <p:cNvGraphicFramePr>
            <a:graphicFrameLocks noGrp="1"/>
          </p:cNvGraphicFramePr>
          <p:nvPr>
            <p:extLst>
              <p:ext uri="{D42A27DB-BD31-4B8C-83A1-F6EECF244321}">
                <p14:modId xmlns:p14="http://schemas.microsoft.com/office/powerpoint/2010/main" val="2318219335"/>
              </p:ext>
            </p:extLst>
          </p:nvPr>
        </p:nvGraphicFramePr>
        <p:xfrm>
          <a:off x="2177382" y="2686050"/>
          <a:ext cx="4408235" cy="2600110"/>
        </p:xfrm>
        <a:graphic>
          <a:graphicData uri="http://schemas.openxmlformats.org/drawingml/2006/table">
            <a:tbl>
              <a:tblPr firstRow="1" bandRow="1">
                <a:tableStyleId>{5C22544A-7EE6-4342-B048-85BDC9FD1C3A}</a:tableStyleId>
              </a:tblPr>
              <a:tblGrid>
                <a:gridCol w="2383090">
                  <a:extLst>
                    <a:ext uri="{9D8B030D-6E8A-4147-A177-3AD203B41FA5}">
                      <a16:colId xmlns:a16="http://schemas.microsoft.com/office/drawing/2014/main" val="2757838219"/>
                    </a:ext>
                  </a:extLst>
                </a:gridCol>
                <a:gridCol w="2025145">
                  <a:extLst>
                    <a:ext uri="{9D8B030D-6E8A-4147-A177-3AD203B41FA5}">
                      <a16:colId xmlns:a16="http://schemas.microsoft.com/office/drawing/2014/main" val="1899635479"/>
                    </a:ext>
                  </a:extLst>
                </a:gridCol>
              </a:tblGrid>
              <a:tr h="374831">
                <a:tc>
                  <a:txBody>
                    <a:bodyPr/>
                    <a:lstStyle/>
                    <a:p>
                      <a:pPr algn="ctr"/>
                      <a:r>
                        <a:rPr lang="en-US" sz="1900" noProof="1">
                          <a:latin typeface="Linh AvantGarde" panose="02000603030000020004" pitchFamily="2" charset="0"/>
                          <a:cs typeface="Times New Roman" panose="02020603050405020304" pitchFamily="18" charset="0"/>
                        </a:rPr>
                        <a:t>Student’s name</a:t>
                      </a:r>
                    </a:p>
                  </a:txBody>
                  <a:tcPr marL="85726" marR="85726" marT="42863" marB="42863"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tc>
                  <a:txBody>
                    <a:bodyPr/>
                    <a:lstStyle/>
                    <a:p>
                      <a:pPr algn="ctr"/>
                      <a:r>
                        <a:rPr lang="en-US" sz="1900" noProof="1">
                          <a:latin typeface="Linh AvantGarde" panose="02000603030000020004" pitchFamily="2" charset="0"/>
                          <a:cs typeface="Times New Roman" panose="02020603050405020304" pitchFamily="18" charset="0"/>
                        </a:rPr>
                        <a:t>Student’s ID</a:t>
                      </a:r>
                    </a:p>
                  </a:txBody>
                  <a:tcPr marL="85726" marR="85726" marT="42863" marB="42863"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extLst>
                  <a:ext uri="{0D108BD9-81ED-4DB2-BD59-A6C34878D82A}">
                    <a16:rowId xmlns:a16="http://schemas.microsoft.com/office/drawing/2014/main" val="831492692"/>
                  </a:ext>
                </a:extLst>
              </a:tr>
              <a:tr h="370804">
                <a:tc>
                  <a:txBody>
                    <a:bodyPr/>
                    <a:lstStyle/>
                    <a:p>
                      <a:pPr marL="108000" algn="l" fontAlgn="b"/>
                      <a:r>
                        <a:rPr lang="en-US" sz="1800" b="1" i="0" u="none" strike="noStrike" kern="1200" dirty="0">
                          <a:solidFill>
                            <a:schemeClr val="accent2">
                              <a:lumMod val="75000"/>
                            </a:schemeClr>
                          </a:solidFill>
                          <a:effectLst/>
                          <a:latin typeface="Linh AvantGarde" panose="02000603030000020004" pitchFamily="2" charset="0"/>
                          <a:ea typeface="+mn-ea"/>
                          <a:cs typeface="+mn-cs"/>
                        </a:rPr>
                        <a:t>Nguyen </a:t>
                      </a:r>
                      <a:r>
                        <a:rPr lang="en-US" sz="1800" b="1" i="0" u="none" strike="noStrike" kern="1200" dirty="0" err="1">
                          <a:solidFill>
                            <a:schemeClr val="accent2">
                              <a:lumMod val="75000"/>
                            </a:schemeClr>
                          </a:solidFill>
                          <a:effectLst/>
                          <a:latin typeface="Linh AvantGarde" panose="02000603030000020004" pitchFamily="2" charset="0"/>
                          <a:ea typeface="+mn-ea"/>
                          <a:cs typeface="+mn-cs"/>
                        </a:rPr>
                        <a:t>Trong</a:t>
                      </a:r>
                      <a:r>
                        <a:rPr lang="en-US" sz="1800" b="1" i="0" u="none" strike="noStrike" kern="1200" dirty="0">
                          <a:solidFill>
                            <a:schemeClr val="accent2">
                              <a:lumMod val="75000"/>
                            </a:schemeClr>
                          </a:solidFill>
                          <a:effectLst/>
                          <a:latin typeface="Linh AvantGarde" panose="02000603030000020004" pitchFamily="2" charset="0"/>
                          <a:ea typeface="+mn-ea"/>
                          <a:cs typeface="+mn-cs"/>
                        </a:rPr>
                        <a:t> </a:t>
                      </a:r>
                      <a:r>
                        <a:rPr lang="en-US" sz="1800" b="1" i="0" u="none" strike="noStrike" kern="1200" dirty="0" err="1">
                          <a:solidFill>
                            <a:schemeClr val="accent2">
                              <a:lumMod val="75000"/>
                            </a:schemeClr>
                          </a:solidFill>
                          <a:effectLst/>
                          <a:latin typeface="Linh AvantGarde" panose="02000603030000020004" pitchFamily="2" charset="0"/>
                          <a:ea typeface="+mn-ea"/>
                          <a:cs typeface="+mn-cs"/>
                        </a:rPr>
                        <a:t>Huy</a:t>
                      </a:r>
                      <a:endParaRPr lang="en-US" sz="1800" b="1" i="0" u="none" strike="noStrike" kern="1200" dirty="0">
                        <a:solidFill>
                          <a:schemeClr val="accent2">
                            <a:lumMod val="75000"/>
                          </a:schemeClr>
                        </a:solidFill>
                        <a:effectLst/>
                        <a:latin typeface="Linh AvantGarde" panose="02000603030000020004" pitchFamily="2" charset="0"/>
                        <a:ea typeface="+mn-ea"/>
                        <a:cs typeface="+mn-cs"/>
                      </a:endParaRP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ctr" fontAlgn="b"/>
                      <a:r>
                        <a:rPr lang="en-US" sz="1800" b="1" i="0" u="none" strike="noStrike" dirty="0">
                          <a:solidFill>
                            <a:schemeClr val="accent2">
                              <a:lumMod val="75000"/>
                            </a:schemeClr>
                          </a:solidFill>
                          <a:effectLst/>
                          <a:latin typeface="Linh AvantGarde" panose="02000603030000020004" pitchFamily="2" charset="0"/>
                        </a:rPr>
                        <a:t>20210451</a:t>
                      </a: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458140497"/>
                  </a:ext>
                </a:extLst>
              </a:tr>
              <a:tr h="370804">
                <a:tc>
                  <a:txBody>
                    <a:bodyPr/>
                    <a:lstStyle/>
                    <a:p>
                      <a:pPr marL="108000" algn="l" fontAlgn="b"/>
                      <a:r>
                        <a:rPr lang="en-US" sz="1800" b="1" i="0" u="none" strike="noStrike" kern="1200" dirty="0">
                          <a:solidFill>
                            <a:schemeClr val="accent2">
                              <a:lumMod val="75000"/>
                            </a:schemeClr>
                          </a:solidFill>
                          <a:effectLst/>
                          <a:latin typeface="Linh AvantGarde" panose="02000603030000020004" pitchFamily="2" charset="0"/>
                          <a:ea typeface="+mn-ea"/>
                          <a:cs typeface="+mn-cs"/>
                        </a:rPr>
                        <a:t>Bui Phuong Nam</a:t>
                      </a: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ctr" fontAlgn="b"/>
                      <a:r>
                        <a:rPr lang="en-US" sz="1800" b="1" i="0" u="none" strike="noStrike" dirty="0">
                          <a:solidFill>
                            <a:schemeClr val="accent2">
                              <a:lumMod val="75000"/>
                            </a:schemeClr>
                          </a:solidFill>
                          <a:effectLst/>
                          <a:latin typeface="Linh AvantGarde" panose="02000603030000020004" pitchFamily="2" charset="0"/>
                        </a:rPr>
                        <a:t>20215227</a:t>
                      </a: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424295931"/>
                  </a:ext>
                </a:extLst>
              </a:tr>
              <a:tr h="370804">
                <a:tc>
                  <a:txBody>
                    <a:bodyPr/>
                    <a:lstStyle/>
                    <a:p>
                      <a:pPr marL="108000" algn="l" fontAlgn="b"/>
                      <a:r>
                        <a:rPr lang="en-US" sz="1800" b="1" i="0" u="none" strike="noStrike" kern="1200" dirty="0">
                          <a:solidFill>
                            <a:schemeClr val="accent2">
                              <a:lumMod val="75000"/>
                            </a:schemeClr>
                          </a:solidFill>
                          <a:effectLst/>
                          <a:latin typeface="Linh AvantGarde" panose="02000603030000020004" pitchFamily="2" charset="0"/>
                          <a:ea typeface="+mn-ea"/>
                          <a:cs typeface="+mn-cs"/>
                        </a:rPr>
                        <a:t>Tran Duc Nam</a:t>
                      </a: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ctr" fontAlgn="b"/>
                      <a:r>
                        <a:rPr lang="en-US" sz="1800" b="1" i="0" u="none" strike="noStrike" dirty="0">
                          <a:solidFill>
                            <a:schemeClr val="accent2">
                              <a:lumMod val="75000"/>
                            </a:schemeClr>
                          </a:solidFill>
                          <a:effectLst/>
                          <a:latin typeface="Linh AvantGarde" panose="02000603030000020004" pitchFamily="2" charset="0"/>
                        </a:rPr>
                        <a:t>20215228</a:t>
                      </a: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94284227"/>
                  </a:ext>
                </a:extLst>
              </a:tr>
              <a:tr h="370804">
                <a:tc>
                  <a:txBody>
                    <a:bodyPr/>
                    <a:lstStyle/>
                    <a:p>
                      <a:pPr marL="108000" algn="l" fontAlgn="b"/>
                      <a:r>
                        <a:rPr lang="en-US" sz="1800" b="1" i="0" u="none" strike="noStrike" kern="1200" dirty="0">
                          <a:solidFill>
                            <a:schemeClr val="accent2">
                              <a:lumMod val="75000"/>
                            </a:schemeClr>
                          </a:solidFill>
                          <a:effectLst/>
                          <a:latin typeface="Linh AvantGarde" panose="02000603030000020004" pitchFamily="2" charset="0"/>
                          <a:ea typeface="+mn-ea"/>
                          <a:cs typeface="+mn-cs"/>
                        </a:rPr>
                        <a:t>Trinh </a:t>
                      </a:r>
                      <a:r>
                        <a:rPr lang="en-US" sz="1800" b="1" i="0" u="none" strike="noStrike" kern="1200" dirty="0" err="1">
                          <a:solidFill>
                            <a:schemeClr val="accent2">
                              <a:lumMod val="75000"/>
                            </a:schemeClr>
                          </a:solidFill>
                          <a:effectLst/>
                          <a:latin typeface="Linh AvantGarde" panose="02000603030000020004" pitchFamily="2" charset="0"/>
                          <a:ea typeface="+mn-ea"/>
                          <a:cs typeface="+mn-cs"/>
                        </a:rPr>
                        <a:t>Giang</a:t>
                      </a:r>
                      <a:r>
                        <a:rPr lang="en-US" sz="1800" b="1" i="0" u="none" strike="noStrike" kern="1200" dirty="0">
                          <a:solidFill>
                            <a:schemeClr val="accent2">
                              <a:lumMod val="75000"/>
                            </a:schemeClr>
                          </a:solidFill>
                          <a:effectLst/>
                          <a:latin typeface="Linh AvantGarde" panose="02000603030000020004" pitchFamily="2" charset="0"/>
                          <a:ea typeface="+mn-ea"/>
                          <a:cs typeface="+mn-cs"/>
                        </a:rPr>
                        <a:t> Nam</a:t>
                      </a: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ctr" fontAlgn="b"/>
                      <a:r>
                        <a:rPr lang="en-US" sz="1800" b="1" i="0" u="none" strike="noStrike" dirty="0">
                          <a:solidFill>
                            <a:schemeClr val="accent2">
                              <a:lumMod val="75000"/>
                            </a:schemeClr>
                          </a:solidFill>
                          <a:effectLst/>
                          <a:latin typeface="Linh AvantGarde" panose="02000603030000020004" pitchFamily="2" charset="0"/>
                        </a:rPr>
                        <a:t>20215229</a:t>
                      </a: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612035135"/>
                  </a:ext>
                </a:extLst>
              </a:tr>
              <a:tr h="370804">
                <a:tc>
                  <a:txBody>
                    <a:bodyPr/>
                    <a:lstStyle/>
                    <a:p>
                      <a:pPr marL="108000" algn="l" fontAlgn="b"/>
                      <a:r>
                        <a:rPr lang="en-US" sz="1800" b="1" i="0" u="none" strike="noStrike" kern="1200" dirty="0">
                          <a:solidFill>
                            <a:schemeClr val="accent2">
                              <a:lumMod val="75000"/>
                            </a:schemeClr>
                          </a:solidFill>
                          <a:effectLst/>
                          <a:latin typeface="Linh AvantGarde" panose="02000603030000020004" pitchFamily="2" charset="0"/>
                          <a:ea typeface="+mn-ea"/>
                          <a:cs typeface="+mn-cs"/>
                        </a:rPr>
                        <a:t>Nguyen </a:t>
                      </a:r>
                      <a:r>
                        <a:rPr lang="en-US" sz="1800" b="1" i="0" u="none" strike="noStrike" kern="1200" dirty="0" err="1">
                          <a:solidFill>
                            <a:schemeClr val="accent2">
                              <a:lumMod val="75000"/>
                            </a:schemeClr>
                          </a:solidFill>
                          <a:effectLst/>
                          <a:latin typeface="Linh AvantGarde" panose="02000603030000020004" pitchFamily="2" charset="0"/>
                          <a:ea typeface="+mn-ea"/>
                          <a:cs typeface="+mn-cs"/>
                        </a:rPr>
                        <a:t>Chinh</a:t>
                      </a:r>
                      <a:r>
                        <a:rPr lang="en-US" sz="1800" b="1" i="0" u="none" strike="noStrike" kern="1200" dirty="0">
                          <a:solidFill>
                            <a:schemeClr val="accent2">
                              <a:lumMod val="75000"/>
                            </a:schemeClr>
                          </a:solidFill>
                          <a:effectLst/>
                          <a:latin typeface="Linh AvantGarde" panose="02000603030000020004" pitchFamily="2" charset="0"/>
                          <a:ea typeface="+mn-ea"/>
                          <a:cs typeface="+mn-cs"/>
                        </a:rPr>
                        <a:t> Minh</a:t>
                      </a: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ctr" fontAlgn="b"/>
                      <a:r>
                        <a:rPr lang="en-US" sz="1800" b="1" i="0" u="none" strike="noStrike" dirty="0">
                          <a:solidFill>
                            <a:schemeClr val="accent2">
                              <a:lumMod val="75000"/>
                            </a:schemeClr>
                          </a:solidFill>
                          <a:effectLst/>
                          <a:latin typeface="Linh AvantGarde" panose="02000603030000020004" pitchFamily="2" charset="0"/>
                        </a:rPr>
                        <a:t>20215224</a:t>
                      </a: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274201585"/>
                  </a:ext>
                </a:extLst>
              </a:tr>
              <a:tr h="370804">
                <a:tc>
                  <a:txBody>
                    <a:bodyPr/>
                    <a:lstStyle/>
                    <a:p>
                      <a:pPr marL="108000" algn="l" fontAlgn="b"/>
                      <a:r>
                        <a:rPr lang="en-US" sz="1800" b="1" i="0" u="none" strike="noStrike" kern="1200" dirty="0">
                          <a:solidFill>
                            <a:schemeClr val="accent2">
                              <a:lumMod val="75000"/>
                            </a:schemeClr>
                          </a:solidFill>
                          <a:effectLst/>
                          <a:latin typeface="Linh AvantGarde" panose="02000603030000020004" pitchFamily="2" charset="0"/>
                          <a:ea typeface="+mn-ea"/>
                          <a:cs typeface="+mn-cs"/>
                        </a:rPr>
                        <a:t>Hoang Minh Quan</a:t>
                      </a: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ctr" fontAlgn="b"/>
                      <a:r>
                        <a:rPr lang="en-US" sz="1800" b="1" i="0" u="none" strike="noStrike" dirty="0">
                          <a:solidFill>
                            <a:schemeClr val="accent2">
                              <a:lumMod val="75000"/>
                            </a:schemeClr>
                          </a:solidFill>
                          <a:effectLst/>
                          <a:latin typeface="Linh AvantGarde" panose="02000603030000020004" pitchFamily="2" charset="0"/>
                        </a:rPr>
                        <a:t>20215236</a:t>
                      </a: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3502368072"/>
                  </a:ext>
                </a:extLst>
              </a:tr>
            </a:tbl>
          </a:graphicData>
        </a:graphic>
      </p:graphicFrame>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2095500" y="0"/>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1: INTRODUCTION</a:t>
            </a:r>
          </a:p>
        </p:txBody>
      </p:sp>
      <p:sp>
        <p:nvSpPr>
          <p:cNvPr id="6" name="TextBox 5">
            <a:extLst>
              <a:ext uri="{FF2B5EF4-FFF2-40B4-BE49-F238E27FC236}">
                <a16:creationId xmlns:a16="http://schemas.microsoft.com/office/drawing/2014/main" id="{8135C090-863D-4DF5-AC36-516DAC365157}"/>
              </a:ext>
            </a:extLst>
          </p:cNvPr>
          <p:cNvSpPr txBox="1"/>
          <p:nvPr/>
        </p:nvSpPr>
        <p:spPr>
          <a:xfrm>
            <a:off x="2038350" y="1741357"/>
            <a:ext cx="4933950" cy="584775"/>
          </a:xfrm>
          <a:prstGeom prst="rect">
            <a:avLst/>
          </a:prstGeom>
          <a:noFill/>
        </p:spPr>
        <p:txBody>
          <a:bodyPr wrap="square" rtlCol="0">
            <a:spAutoFit/>
          </a:bodyPr>
          <a:lstStyle/>
          <a:p>
            <a:pPr algn="ctr"/>
            <a:r>
              <a:rPr lang="en-US" sz="3200" b="1" dirty="0">
                <a:solidFill>
                  <a:schemeClr val="accent2">
                    <a:lumMod val="75000"/>
                  </a:schemeClr>
                </a:solidFill>
              </a:rPr>
              <a:t>Team’s members</a:t>
            </a:r>
          </a:p>
        </p:txBody>
      </p:sp>
    </p:spTree>
    <p:extLst>
      <p:ext uri="{BB962C8B-B14F-4D97-AF65-F5344CB8AC3E}">
        <p14:creationId xmlns:p14="http://schemas.microsoft.com/office/powerpoint/2010/main" val="29843134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7547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5.	RESULTS &amp; PROGRAM TESTING</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 Statistics of data</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graphicFrame>
        <p:nvGraphicFramePr>
          <p:cNvPr id="5" name="Table 4">
            <a:extLst>
              <a:ext uri="{FF2B5EF4-FFF2-40B4-BE49-F238E27FC236}">
                <a16:creationId xmlns:a16="http://schemas.microsoft.com/office/drawing/2014/main" id="{7FF0786A-979F-4C7D-8DDC-D956997B8347}"/>
              </a:ext>
            </a:extLst>
          </p:cNvPr>
          <p:cNvGraphicFramePr>
            <a:graphicFrameLocks noGrp="1"/>
          </p:cNvGraphicFramePr>
          <p:nvPr>
            <p:extLst>
              <p:ext uri="{D42A27DB-BD31-4B8C-83A1-F6EECF244321}">
                <p14:modId xmlns:p14="http://schemas.microsoft.com/office/powerpoint/2010/main" val="4294694414"/>
              </p:ext>
            </p:extLst>
          </p:nvPr>
        </p:nvGraphicFramePr>
        <p:xfrm>
          <a:off x="1552134" y="1424384"/>
          <a:ext cx="6039732" cy="4320816"/>
        </p:xfrm>
        <a:graphic>
          <a:graphicData uri="http://schemas.openxmlformats.org/drawingml/2006/table">
            <a:tbl>
              <a:tblPr firstRow="1" bandRow="1">
                <a:tableStyleId>{5C22544A-7EE6-4342-B048-85BDC9FD1C3A}</a:tableStyleId>
              </a:tblPr>
              <a:tblGrid>
                <a:gridCol w="2072125">
                  <a:extLst>
                    <a:ext uri="{9D8B030D-6E8A-4147-A177-3AD203B41FA5}">
                      <a16:colId xmlns:a16="http://schemas.microsoft.com/office/drawing/2014/main" val="4058277562"/>
                    </a:ext>
                  </a:extLst>
                </a:gridCol>
                <a:gridCol w="3967607">
                  <a:extLst>
                    <a:ext uri="{9D8B030D-6E8A-4147-A177-3AD203B41FA5}">
                      <a16:colId xmlns:a16="http://schemas.microsoft.com/office/drawing/2014/main" val="2016598516"/>
                    </a:ext>
                  </a:extLst>
                </a:gridCol>
              </a:tblGrid>
              <a:tr h="330494">
                <a:tc>
                  <a:txBody>
                    <a:bodyPr/>
                    <a:lstStyle/>
                    <a:p>
                      <a:pPr marL="0" marR="0" algn="ctr">
                        <a:lnSpc>
                          <a:spcPct val="120000"/>
                        </a:lnSpc>
                        <a:spcBef>
                          <a:spcPts val="0"/>
                        </a:spcBef>
                        <a:spcAft>
                          <a:spcPts val="0"/>
                        </a:spcAft>
                      </a:pPr>
                      <a:r>
                        <a:rPr lang="en-US" sz="1900" b="1" kern="100" dirty="0" err="1">
                          <a:solidFill>
                            <a:schemeClr val="bg1"/>
                          </a:solidFill>
                          <a:effectLst/>
                          <a:latin typeface="Linh AvantGarde" panose="02000603030000020004"/>
                          <a:ea typeface="Calibri" panose="020F0502020204030204" pitchFamily="34" charset="0"/>
                          <a:cs typeface="Times New Roman" panose="02020603050405020304" pitchFamily="18" charset="0"/>
                        </a:rPr>
                        <a:t>Entites</a:t>
                      </a:r>
                      <a:endParaRPr lang="en-US" sz="1900" kern="100" dirty="0">
                        <a:solidFill>
                          <a:schemeClr val="bg1"/>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tc>
                  <a:txBody>
                    <a:bodyPr/>
                    <a:lstStyle/>
                    <a:p>
                      <a:pPr marL="0" marR="0" algn="ctr">
                        <a:lnSpc>
                          <a:spcPct val="120000"/>
                        </a:lnSpc>
                        <a:spcBef>
                          <a:spcPts val="0"/>
                        </a:spcBef>
                        <a:spcAft>
                          <a:spcPts val="0"/>
                        </a:spcAft>
                      </a:pPr>
                      <a:r>
                        <a:rPr lang="en-US" sz="1900" b="1" kern="100" dirty="0">
                          <a:solidFill>
                            <a:schemeClr val="bg1"/>
                          </a:solidFill>
                          <a:effectLst/>
                          <a:latin typeface="Linh AvantGarde" panose="02000603030000020004"/>
                          <a:ea typeface="Calibri" panose="020F0502020204030204" pitchFamily="34" charset="0"/>
                          <a:cs typeface="Times New Roman" panose="02020603050405020304" pitchFamily="18" charset="0"/>
                        </a:rPr>
                        <a:t>Quantity</a:t>
                      </a:r>
                      <a:endParaRPr lang="en-US" sz="1900" kern="100" dirty="0">
                        <a:solidFill>
                          <a:schemeClr val="bg1"/>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extLst>
                  <a:ext uri="{0D108BD9-81ED-4DB2-BD59-A6C34878D82A}">
                    <a16:rowId xmlns:a16="http://schemas.microsoft.com/office/drawing/2014/main" val="3001162382"/>
                  </a:ext>
                </a:extLst>
              </a:tr>
              <a:tr h="652111">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Dynasty (</a:t>
                      </a:r>
                      <a:r>
                        <a:rPr lang="vi-VN" sz="1600" b="1" kern="1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Thời kỳ)</a:t>
                      </a:r>
                      <a:endPar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22</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3409905324"/>
                  </a:ext>
                </a:extLst>
              </a:tr>
              <a:tr h="652111">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Historical</a:t>
                      </a:r>
                      <a:r>
                        <a:rPr lang="vi-VN" sz="1600" b="1" kern="1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figure (Nhân vật lịch sử)</a:t>
                      </a:r>
                      <a:endPar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2368</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3990871504"/>
                  </a:ext>
                </a:extLst>
              </a:tr>
              <a:tr h="652111">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King</a:t>
                      </a:r>
                      <a:r>
                        <a:rPr lang="vi-VN" sz="1600" b="1" kern="1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(Vua)</a:t>
                      </a:r>
                      <a:endPar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164</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869173000"/>
                  </a:ext>
                </a:extLst>
              </a:tr>
              <a:tr h="362232">
                <a:tc>
                  <a:txBody>
                    <a:bodyPr/>
                    <a:lstStyle/>
                    <a:p>
                      <a:pPr marL="0" marR="0" algn="ctr">
                        <a:lnSpc>
                          <a:spcPct val="120000"/>
                        </a:lnSpc>
                        <a:spcBef>
                          <a:spcPts val="0"/>
                        </a:spcBef>
                        <a:spcAft>
                          <a:spcPts val="0"/>
                        </a:spcAft>
                      </a:pPr>
                      <a:r>
                        <a:rPr lang="vi-VN" sz="1600" b="1" kern="10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Historical </a:t>
                      </a: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event (Sự</a:t>
                      </a:r>
                      <a:r>
                        <a:rPr lang="vi-VN" sz="1600" b="1" kern="10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kiện lịch sử)</a:t>
                      </a:r>
                      <a:endPar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345</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834684102"/>
                  </a:ext>
                </a:extLst>
              </a:tr>
              <a:tr h="489867">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War</a:t>
                      </a:r>
                      <a:r>
                        <a:rPr lang="vi-VN" sz="1600" b="1" kern="10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(Chiến tranh)</a:t>
                      </a:r>
                      <a:endPar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283</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900790916"/>
                  </a:ext>
                </a:extLst>
              </a:tr>
              <a:tr h="489867">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Relic</a:t>
                      </a:r>
                      <a:r>
                        <a:rPr lang="vi-VN" sz="1600" b="1" kern="10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(Di tích lịch sử)</a:t>
                      </a:r>
                      <a:endPar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5684</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970276969"/>
                  </a:ext>
                </a:extLst>
              </a:tr>
              <a:tr h="489867">
                <a:tc>
                  <a:txBody>
                    <a:bodyPr/>
                    <a:lstStyle/>
                    <a:p>
                      <a:pPr marL="0" marR="0" algn="ctr">
                        <a:lnSpc>
                          <a:spcPct val="12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Festival</a:t>
                      </a:r>
                      <a:r>
                        <a:rPr lang="vi-VN" sz="1600" b="1" kern="10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(Lễ hội)</a:t>
                      </a:r>
                      <a:endPar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2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318</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8504671"/>
                  </a:ext>
                </a:extLst>
              </a:tr>
            </a:tbl>
          </a:graphicData>
        </a:graphic>
      </p:graphicFrame>
    </p:spTree>
    <p:extLst>
      <p:ext uri="{BB962C8B-B14F-4D97-AF65-F5344CB8AC3E}">
        <p14:creationId xmlns:p14="http://schemas.microsoft.com/office/powerpoint/2010/main" val="35125975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7547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5.	RESULTS &amp; PROGRAM TESTING</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Final program testing</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9" name="TextBox 8">
            <a:extLst>
              <a:ext uri="{FF2B5EF4-FFF2-40B4-BE49-F238E27FC236}">
                <a16:creationId xmlns:a16="http://schemas.microsoft.com/office/drawing/2014/main" id="{18D273F0-2916-4398-9412-3361E04B8B1F}"/>
              </a:ext>
            </a:extLst>
          </p:cNvPr>
          <p:cNvSpPr txBox="1"/>
          <p:nvPr/>
        </p:nvSpPr>
        <p:spPr>
          <a:xfrm>
            <a:off x="2088357" y="5960605"/>
            <a:ext cx="4967286" cy="369332"/>
          </a:xfrm>
          <a:prstGeom prst="rect">
            <a:avLst/>
          </a:prstGeom>
          <a:noFill/>
        </p:spPr>
        <p:txBody>
          <a:bodyPr wrap="square">
            <a:spAutoFit/>
          </a:bodyPr>
          <a:lstStyle/>
          <a:p>
            <a:pPr marL="0" marR="0" algn="ctr">
              <a:spcBef>
                <a:spcPts val="0"/>
              </a:spcBef>
              <a:spcAft>
                <a:spcPts val="1000"/>
              </a:spcAft>
            </a:pP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Main screen (Trang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chủ</a:t>
            </a:r>
            <a:r>
              <a:rPr lang="vi-VN" sz="1800" b="1" i="1" kern="1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p:txBody>
      </p:sp>
      <p:pic>
        <p:nvPicPr>
          <p:cNvPr id="11" name="Picture 10" descr="A screenshot of a game&#10;&#10;Description automatically generated with low confidence">
            <a:extLst>
              <a:ext uri="{FF2B5EF4-FFF2-40B4-BE49-F238E27FC236}">
                <a16:creationId xmlns:a16="http://schemas.microsoft.com/office/drawing/2014/main" id="{4EEA540D-8C87-4B17-B447-8E4E34E0F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00" y="1309043"/>
            <a:ext cx="8018100" cy="4596481"/>
          </a:xfrm>
          <a:prstGeom prst="rect">
            <a:avLst/>
          </a:prstGeom>
        </p:spPr>
      </p:pic>
    </p:spTree>
    <p:extLst>
      <p:ext uri="{BB962C8B-B14F-4D97-AF65-F5344CB8AC3E}">
        <p14:creationId xmlns:p14="http://schemas.microsoft.com/office/powerpoint/2010/main" val="9271433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7547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5.	RESULTS &amp; PROGRAM TESTING</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Final program testing</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9" name="TextBox 8">
            <a:extLst>
              <a:ext uri="{FF2B5EF4-FFF2-40B4-BE49-F238E27FC236}">
                <a16:creationId xmlns:a16="http://schemas.microsoft.com/office/drawing/2014/main" id="{18D273F0-2916-4398-9412-3361E04B8B1F}"/>
              </a:ext>
            </a:extLst>
          </p:cNvPr>
          <p:cNvSpPr txBox="1"/>
          <p:nvPr/>
        </p:nvSpPr>
        <p:spPr>
          <a:xfrm>
            <a:off x="2088357" y="5960605"/>
            <a:ext cx="4967286" cy="369332"/>
          </a:xfrm>
          <a:prstGeom prst="rect">
            <a:avLst/>
          </a:prstGeom>
          <a:noFill/>
        </p:spPr>
        <p:txBody>
          <a:bodyPr wrap="square">
            <a:spAutoFit/>
          </a:bodyPr>
          <a:lstStyle/>
          <a:p>
            <a:pPr marL="0" marR="0" algn="ctr">
              <a:spcBef>
                <a:spcPts val="0"/>
              </a:spcBef>
              <a:spcAft>
                <a:spcPts val="1000"/>
              </a:spcAft>
            </a:pP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King screen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Vua</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p>
        </p:txBody>
      </p:sp>
      <p:pic>
        <p:nvPicPr>
          <p:cNvPr id="12" name="Picture 11" descr="A screenshot of a computer&#10;&#10;Description automatically generated with medium confidence">
            <a:extLst>
              <a:ext uri="{FF2B5EF4-FFF2-40B4-BE49-F238E27FC236}">
                <a16:creationId xmlns:a16="http://schemas.microsoft.com/office/drawing/2014/main" id="{D4ACFB11-46D1-43D7-A14C-747EFF13B22A}"/>
              </a:ext>
            </a:extLst>
          </p:cNvPr>
          <p:cNvPicPr>
            <a:picLocks noChangeAspect="1"/>
          </p:cNvPicPr>
          <p:nvPr/>
        </p:nvPicPr>
        <p:blipFill>
          <a:blip r:embed="rId3"/>
          <a:stretch>
            <a:fillRect/>
          </a:stretch>
        </p:blipFill>
        <p:spPr>
          <a:xfrm>
            <a:off x="736630" y="1292145"/>
            <a:ext cx="7947696" cy="4535992"/>
          </a:xfrm>
          <a:prstGeom prst="rect">
            <a:avLst/>
          </a:prstGeom>
        </p:spPr>
      </p:pic>
    </p:spTree>
    <p:extLst>
      <p:ext uri="{BB962C8B-B14F-4D97-AF65-F5344CB8AC3E}">
        <p14:creationId xmlns:p14="http://schemas.microsoft.com/office/powerpoint/2010/main" val="6457407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7547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5.	RESULTS &amp; PROGRAM TESTING</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Final program testing</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9" name="TextBox 8">
            <a:extLst>
              <a:ext uri="{FF2B5EF4-FFF2-40B4-BE49-F238E27FC236}">
                <a16:creationId xmlns:a16="http://schemas.microsoft.com/office/drawing/2014/main" id="{18D273F0-2916-4398-9412-3361E04B8B1F}"/>
              </a:ext>
            </a:extLst>
          </p:cNvPr>
          <p:cNvSpPr txBox="1"/>
          <p:nvPr/>
        </p:nvSpPr>
        <p:spPr>
          <a:xfrm>
            <a:off x="2088357" y="5960605"/>
            <a:ext cx="4967286" cy="369332"/>
          </a:xfrm>
          <a:prstGeom prst="rect">
            <a:avLst/>
          </a:prstGeom>
          <a:noFill/>
        </p:spPr>
        <p:txBody>
          <a:bodyPr wrap="square">
            <a:spAutoFit/>
          </a:bodyPr>
          <a:lstStyle/>
          <a:p>
            <a:pPr marL="0" marR="0" algn="ctr">
              <a:spcBef>
                <a:spcPts val="0"/>
              </a:spcBef>
              <a:spcAft>
                <a:spcPts val="1000"/>
              </a:spcAft>
            </a:pP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Dynasty screen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Thời</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kỳ</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lịch</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sử</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p>
        </p:txBody>
      </p:sp>
      <p:pic>
        <p:nvPicPr>
          <p:cNvPr id="13" name="Picture 12">
            <a:extLst>
              <a:ext uri="{FF2B5EF4-FFF2-40B4-BE49-F238E27FC236}">
                <a16:creationId xmlns:a16="http://schemas.microsoft.com/office/drawing/2014/main" id="{68BCC3EF-FE69-4E8B-89A2-46B3E3DEE62D}"/>
              </a:ext>
            </a:extLst>
          </p:cNvPr>
          <p:cNvPicPr>
            <a:picLocks noChangeAspect="1"/>
          </p:cNvPicPr>
          <p:nvPr/>
        </p:nvPicPr>
        <p:blipFill>
          <a:blip r:embed="rId3"/>
          <a:stretch>
            <a:fillRect/>
          </a:stretch>
        </p:blipFill>
        <p:spPr>
          <a:xfrm>
            <a:off x="609600" y="1203819"/>
            <a:ext cx="8153054" cy="4647619"/>
          </a:xfrm>
          <a:prstGeom prst="rect">
            <a:avLst/>
          </a:prstGeom>
        </p:spPr>
      </p:pic>
    </p:spTree>
    <p:extLst>
      <p:ext uri="{BB962C8B-B14F-4D97-AF65-F5344CB8AC3E}">
        <p14:creationId xmlns:p14="http://schemas.microsoft.com/office/powerpoint/2010/main" val="213684652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7547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5.	RESULTS &amp; PROGRAM TESTING</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Final program testing</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9" name="TextBox 8">
            <a:extLst>
              <a:ext uri="{FF2B5EF4-FFF2-40B4-BE49-F238E27FC236}">
                <a16:creationId xmlns:a16="http://schemas.microsoft.com/office/drawing/2014/main" id="{18D273F0-2916-4398-9412-3361E04B8B1F}"/>
              </a:ext>
            </a:extLst>
          </p:cNvPr>
          <p:cNvSpPr txBox="1"/>
          <p:nvPr/>
        </p:nvSpPr>
        <p:spPr>
          <a:xfrm>
            <a:off x="2088357" y="5960605"/>
            <a:ext cx="4967286" cy="369332"/>
          </a:xfrm>
          <a:prstGeom prst="rect">
            <a:avLst/>
          </a:prstGeom>
          <a:noFill/>
        </p:spPr>
        <p:txBody>
          <a:bodyPr wrap="square">
            <a:spAutoFit/>
          </a:bodyPr>
          <a:lstStyle/>
          <a:p>
            <a:pPr marL="0" marR="0" algn="ctr">
              <a:spcBef>
                <a:spcPts val="0"/>
              </a:spcBef>
              <a:spcAft>
                <a:spcPts val="1000"/>
              </a:spcAft>
            </a:pP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Historical figure screen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Nhân</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vật</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lịch</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sử</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p>
        </p:txBody>
      </p:sp>
      <p:pic>
        <p:nvPicPr>
          <p:cNvPr id="11" name="Picture 10">
            <a:extLst>
              <a:ext uri="{FF2B5EF4-FFF2-40B4-BE49-F238E27FC236}">
                <a16:creationId xmlns:a16="http://schemas.microsoft.com/office/drawing/2014/main" id="{F8532C71-F47F-4712-9644-77246811EFBA}"/>
              </a:ext>
            </a:extLst>
          </p:cNvPr>
          <p:cNvPicPr>
            <a:picLocks noChangeAspect="1"/>
          </p:cNvPicPr>
          <p:nvPr/>
        </p:nvPicPr>
        <p:blipFill>
          <a:blip r:embed="rId3"/>
          <a:stretch>
            <a:fillRect/>
          </a:stretch>
        </p:blipFill>
        <p:spPr>
          <a:xfrm>
            <a:off x="625512" y="1226129"/>
            <a:ext cx="8084820" cy="4615137"/>
          </a:xfrm>
          <a:prstGeom prst="rect">
            <a:avLst/>
          </a:prstGeom>
        </p:spPr>
      </p:pic>
    </p:spTree>
    <p:extLst>
      <p:ext uri="{BB962C8B-B14F-4D97-AF65-F5344CB8AC3E}">
        <p14:creationId xmlns:p14="http://schemas.microsoft.com/office/powerpoint/2010/main" val="3611283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7547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5.	RESULTS &amp; PROGRAM TESTING</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Final program testing</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9" name="TextBox 8">
            <a:extLst>
              <a:ext uri="{FF2B5EF4-FFF2-40B4-BE49-F238E27FC236}">
                <a16:creationId xmlns:a16="http://schemas.microsoft.com/office/drawing/2014/main" id="{18D273F0-2916-4398-9412-3361E04B8B1F}"/>
              </a:ext>
            </a:extLst>
          </p:cNvPr>
          <p:cNvSpPr txBox="1"/>
          <p:nvPr/>
        </p:nvSpPr>
        <p:spPr>
          <a:xfrm>
            <a:off x="2088357" y="5960605"/>
            <a:ext cx="4967286" cy="369332"/>
          </a:xfrm>
          <a:prstGeom prst="rect">
            <a:avLst/>
          </a:prstGeom>
          <a:noFill/>
        </p:spPr>
        <p:txBody>
          <a:bodyPr wrap="square">
            <a:spAutoFit/>
          </a:bodyPr>
          <a:lstStyle/>
          <a:p>
            <a:pPr marL="0" marR="0" algn="ctr">
              <a:spcBef>
                <a:spcPts val="0"/>
              </a:spcBef>
              <a:spcAft>
                <a:spcPts val="1000"/>
              </a:spcAft>
            </a:pP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Event screen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Sự</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kiện</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lịch</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sử</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p>
        </p:txBody>
      </p:sp>
      <p:pic>
        <p:nvPicPr>
          <p:cNvPr id="12" name="Picture 11">
            <a:extLst>
              <a:ext uri="{FF2B5EF4-FFF2-40B4-BE49-F238E27FC236}">
                <a16:creationId xmlns:a16="http://schemas.microsoft.com/office/drawing/2014/main" id="{FE52B2DF-5DF6-4532-9312-16BFB8953B39}"/>
              </a:ext>
            </a:extLst>
          </p:cNvPr>
          <p:cNvPicPr>
            <a:picLocks noChangeAspect="1"/>
          </p:cNvPicPr>
          <p:nvPr/>
        </p:nvPicPr>
        <p:blipFill>
          <a:blip r:embed="rId3"/>
          <a:stretch>
            <a:fillRect/>
          </a:stretch>
        </p:blipFill>
        <p:spPr>
          <a:xfrm>
            <a:off x="540818" y="1281894"/>
            <a:ext cx="8062364" cy="4548294"/>
          </a:xfrm>
          <a:prstGeom prst="rect">
            <a:avLst/>
          </a:prstGeom>
        </p:spPr>
      </p:pic>
    </p:spTree>
    <p:extLst>
      <p:ext uri="{BB962C8B-B14F-4D97-AF65-F5344CB8AC3E}">
        <p14:creationId xmlns:p14="http://schemas.microsoft.com/office/powerpoint/2010/main" val="2494800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7547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5.	RESULTS &amp; PROGRAM TESTING</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Final program testing</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9" name="TextBox 8">
            <a:extLst>
              <a:ext uri="{FF2B5EF4-FFF2-40B4-BE49-F238E27FC236}">
                <a16:creationId xmlns:a16="http://schemas.microsoft.com/office/drawing/2014/main" id="{18D273F0-2916-4398-9412-3361E04B8B1F}"/>
              </a:ext>
            </a:extLst>
          </p:cNvPr>
          <p:cNvSpPr txBox="1"/>
          <p:nvPr/>
        </p:nvSpPr>
        <p:spPr>
          <a:xfrm>
            <a:off x="2088357" y="5960605"/>
            <a:ext cx="4967286" cy="369332"/>
          </a:xfrm>
          <a:prstGeom prst="rect">
            <a:avLst/>
          </a:prstGeom>
          <a:noFill/>
        </p:spPr>
        <p:txBody>
          <a:bodyPr wrap="square">
            <a:spAutoFit/>
          </a:bodyPr>
          <a:lstStyle/>
          <a:p>
            <a:pPr marL="0" marR="0" algn="ctr">
              <a:spcBef>
                <a:spcPts val="0"/>
              </a:spcBef>
              <a:spcAft>
                <a:spcPts val="1000"/>
              </a:spcAft>
            </a:pP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War screen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Các</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cuộc</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chiến</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tranh</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p>
        </p:txBody>
      </p:sp>
      <p:pic>
        <p:nvPicPr>
          <p:cNvPr id="11" name="Picture 10" descr="A screenshot of a computer&#10;&#10;Description automatically generated with medium confidence">
            <a:extLst>
              <a:ext uri="{FF2B5EF4-FFF2-40B4-BE49-F238E27FC236}">
                <a16:creationId xmlns:a16="http://schemas.microsoft.com/office/drawing/2014/main" id="{84278F71-340F-47DE-ACB7-96BC6A6C1971}"/>
              </a:ext>
            </a:extLst>
          </p:cNvPr>
          <p:cNvPicPr>
            <a:picLocks noChangeAspect="1"/>
          </p:cNvPicPr>
          <p:nvPr/>
        </p:nvPicPr>
        <p:blipFill>
          <a:blip r:embed="rId3"/>
          <a:stretch>
            <a:fillRect/>
          </a:stretch>
        </p:blipFill>
        <p:spPr>
          <a:xfrm>
            <a:off x="563775" y="1183290"/>
            <a:ext cx="8155940" cy="4668148"/>
          </a:xfrm>
          <a:prstGeom prst="rect">
            <a:avLst/>
          </a:prstGeom>
        </p:spPr>
      </p:pic>
    </p:spTree>
    <p:extLst>
      <p:ext uri="{BB962C8B-B14F-4D97-AF65-F5344CB8AC3E}">
        <p14:creationId xmlns:p14="http://schemas.microsoft.com/office/powerpoint/2010/main" val="4690309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7547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5.	RESULTS &amp; PROGRAM TESTING</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Final program testing</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9" name="TextBox 8">
            <a:extLst>
              <a:ext uri="{FF2B5EF4-FFF2-40B4-BE49-F238E27FC236}">
                <a16:creationId xmlns:a16="http://schemas.microsoft.com/office/drawing/2014/main" id="{18D273F0-2916-4398-9412-3361E04B8B1F}"/>
              </a:ext>
            </a:extLst>
          </p:cNvPr>
          <p:cNvSpPr txBox="1"/>
          <p:nvPr/>
        </p:nvSpPr>
        <p:spPr>
          <a:xfrm>
            <a:off x="2088357" y="5960605"/>
            <a:ext cx="4967286" cy="369332"/>
          </a:xfrm>
          <a:prstGeom prst="rect">
            <a:avLst/>
          </a:prstGeom>
          <a:noFill/>
        </p:spPr>
        <p:txBody>
          <a:bodyPr wrap="square">
            <a:spAutoFit/>
          </a:bodyPr>
          <a:lstStyle/>
          <a:p>
            <a:pPr marL="0" marR="0" algn="ctr">
              <a:spcBef>
                <a:spcPts val="0"/>
              </a:spcBef>
              <a:spcAft>
                <a:spcPts val="1000"/>
              </a:spcAft>
            </a:pP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Relic Screen (Di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tích</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lịch</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sử</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p>
        </p:txBody>
      </p:sp>
      <p:pic>
        <p:nvPicPr>
          <p:cNvPr id="12" name="Picture 11" descr="A screenshot of a computer&#10;&#10;Description automatically generated with medium confidence">
            <a:extLst>
              <a:ext uri="{FF2B5EF4-FFF2-40B4-BE49-F238E27FC236}">
                <a16:creationId xmlns:a16="http://schemas.microsoft.com/office/drawing/2014/main" id="{E9192047-6EAE-487F-AEB9-38F885E9629C}"/>
              </a:ext>
            </a:extLst>
          </p:cNvPr>
          <p:cNvPicPr>
            <a:picLocks noChangeAspect="1"/>
          </p:cNvPicPr>
          <p:nvPr/>
        </p:nvPicPr>
        <p:blipFill>
          <a:blip r:embed="rId3"/>
          <a:stretch>
            <a:fillRect/>
          </a:stretch>
        </p:blipFill>
        <p:spPr>
          <a:xfrm>
            <a:off x="627374" y="1304377"/>
            <a:ext cx="7889251" cy="4520272"/>
          </a:xfrm>
          <a:prstGeom prst="rect">
            <a:avLst/>
          </a:prstGeom>
        </p:spPr>
      </p:pic>
    </p:spTree>
    <p:extLst>
      <p:ext uri="{BB962C8B-B14F-4D97-AF65-F5344CB8AC3E}">
        <p14:creationId xmlns:p14="http://schemas.microsoft.com/office/powerpoint/2010/main" val="35043322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7547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5.	RESULTS &amp; PROGRAM TESTING</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Final program testing</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9" name="TextBox 8">
            <a:extLst>
              <a:ext uri="{FF2B5EF4-FFF2-40B4-BE49-F238E27FC236}">
                <a16:creationId xmlns:a16="http://schemas.microsoft.com/office/drawing/2014/main" id="{18D273F0-2916-4398-9412-3361E04B8B1F}"/>
              </a:ext>
            </a:extLst>
          </p:cNvPr>
          <p:cNvSpPr txBox="1"/>
          <p:nvPr/>
        </p:nvSpPr>
        <p:spPr>
          <a:xfrm>
            <a:off x="2088357" y="5960605"/>
            <a:ext cx="4967286" cy="369332"/>
          </a:xfrm>
          <a:prstGeom prst="rect">
            <a:avLst/>
          </a:prstGeom>
          <a:noFill/>
        </p:spPr>
        <p:txBody>
          <a:bodyPr wrap="square">
            <a:spAutoFit/>
          </a:bodyPr>
          <a:lstStyle/>
          <a:p>
            <a:pPr marL="0" marR="0" algn="ctr">
              <a:spcBef>
                <a:spcPts val="0"/>
              </a:spcBef>
              <a:spcAft>
                <a:spcPts val="1000"/>
              </a:spcAft>
            </a:pP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Festival Screen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Các</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lễ</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800" b="1" i="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hội</a:t>
            </a: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p>
        </p:txBody>
      </p:sp>
      <p:pic>
        <p:nvPicPr>
          <p:cNvPr id="11" name="Picture 10" descr="A screenshot of a computer&#10;&#10;Description automatically generated with medium confidence">
            <a:extLst>
              <a:ext uri="{FF2B5EF4-FFF2-40B4-BE49-F238E27FC236}">
                <a16:creationId xmlns:a16="http://schemas.microsoft.com/office/drawing/2014/main" id="{5FFB69FD-DC44-4DE3-B65A-BB4525D5B4C4}"/>
              </a:ext>
            </a:extLst>
          </p:cNvPr>
          <p:cNvPicPr>
            <a:picLocks noChangeAspect="1"/>
          </p:cNvPicPr>
          <p:nvPr/>
        </p:nvPicPr>
        <p:blipFill>
          <a:blip r:embed="rId3"/>
          <a:stretch>
            <a:fillRect/>
          </a:stretch>
        </p:blipFill>
        <p:spPr>
          <a:xfrm>
            <a:off x="649500" y="1218499"/>
            <a:ext cx="8063633" cy="4632939"/>
          </a:xfrm>
          <a:prstGeom prst="rect">
            <a:avLst/>
          </a:prstGeom>
        </p:spPr>
      </p:pic>
    </p:spTree>
    <p:extLst>
      <p:ext uri="{BB962C8B-B14F-4D97-AF65-F5344CB8AC3E}">
        <p14:creationId xmlns:p14="http://schemas.microsoft.com/office/powerpoint/2010/main" val="37529248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7547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5.	RESULTS &amp; PROGRAM TESTING</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Final program testing</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9" name="TextBox 8">
            <a:extLst>
              <a:ext uri="{FF2B5EF4-FFF2-40B4-BE49-F238E27FC236}">
                <a16:creationId xmlns:a16="http://schemas.microsoft.com/office/drawing/2014/main" id="{18D273F0-2916-4398-9412-3361E04B8B1F}"/>
              </a:ext>
            </a:extLst>
          </p:cNvPr>
          <p:cNvSpPr txBox="1"/>
          <p:nvPr/>
        </p:nvSpPr>
        <p:spPr>
          <a:xfrm>
            <a:off x="2088357" y="5960605"/>
            <a:ext cx="4967286" cy="369332"/>
          </a:xfrm>
          <a:prstGeom prst="rect">
            <a:avLst/>
          </a:prstGeom>
          <a:noFill/>
        </p:spPr>
        <p:txBody>
          <a:bodyPr wrap="square">
            <a:spAutoFit/>
          </a:bodyPr>
          <a:lstStyle/>
          <a:p>
            <a:pPr marL="0" marR="0" algn="ctr">
              <a:spcBef>
                <a:spcPts val="0"/>
              </a:spcBef>
              <a:spcAft>
                <a:spcPts val="1000"/>
              </a:spcAft>
            </a:pP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Search Test</a:t>
            </a:r>
          </a:p>
        </p:txBody>
      </p:sp>
      <p:pic>
        <p:nvPicPr>
          <p:cNvPr id="12" name="Picture 11" descr="A screenshot of a computer&#10;&#10;Description automatically generated with low confidence">
            <a:extLst>
              <a:ext uri="{FF2B5EF4-FFF2-40B4-BE49-F238E27FC236}">
                <a16:creationId xmlns:a16="http://schemas.microsoft.com/office/drawing/2014/main" id="{DD6D4E4E-D133-48B6-8D20-2A35BCF33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75" y="1150278"/>
            <a:ext cx="8459470" cy="4800155"/>
          </a:xfrm>
          <a:prstGeom prst="rect">
            <a:avLst/>
          </a:prstGeom>
        </p:spPr>
      </p:pic>
    </p:spTree>
    <p:extLst>
      <p:ext uri="{BB962C8B-B14F-4D97-AF65-F5344CB8AC3E}">
        <p14:creationId xmlns:p14="http://schemas.microsoft.com/office/powerpoint/2010/main" val="14363832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390650"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2: PROBLEM DESCRIPTION</a:t>
            </a:r>
          </a:p>
        </p:txBody>
      </p:sp>
      <p:sp>
        <p:nvSpPr>
          <p:cNvPr id="9" name="Google Shape;13;p1">
            <a:extLst>
              <a:ext uri="{FF2B5EF4-FFF2-40B4-BE49-F238E27FC236}">
                <a16:creationId xmlns:a16="http://schemas.microsoft.com/office/drawing/2014/main" id="{7F880346-E50B-4D5C-9A03-A28B6E6E4FC7}"/>
              </a:ext>
            </a:extLst>
          </p:cNvPr>
          <p:cNvSpPr txBox="1">
            <a:spLocks/>
          </p:cNvSpPr>
          <p:nvPr/>
        </p:nvSpPr>
        <p:spPr>
          <a:xfrm>
            <a:off x="309562" y="1440577"/>
            <a:ext cx="8524876" cy="4600694"/>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
                <a:schemeClr val="accent2">
                  <a:lumMod val="75000"/>
                </a:schemeClr>
              </a:buClr>
              <a:buSzPts val="2000"/>
              <a:buFont typeface="Wingdings" panose="05000000000000000000" pitchFamily="2" charset="2"/>
              <a:buChar char="Ø"/>
            </a:pPr>
            <a:r>
              <a:rPr lang="en-US" sz="1800" b="1" dirty="0">
                <a:solidFill>
                  <a:schemeClr val="accent2">
                    <a:lumMod val="75000"/>
                  </a:schemeClr>
                </a:solidFill>
                <a:latin typeface="Linh AvantGarde" panose="02000603030000020004" pitchFamily="2" charset="0"/>
                <a:cs typeface="Times New Roman"/>
                <a:sym typeface="Times New Roman"/>
              </a:rPr>
              <a:t>There are numerous websites that provide information about the history of Vietnam. The task is to search and automatically gather data about the history of Vietnam from these websites and interlink the collected data</a:t>
            </a:r>
          </a:p>
          <a:p>
            <a:pPr marL="0" indent="0">
              <a:spcBef>
                <a:spcPts val="0"/>
              </a:spcBef>
              <a:buClr>
                <a:schemeClr val="accent2">
                  <a:lumMod val="75000"/>
                </a:schemeClr>
              </a:buClr>
              <a:buSzPts val="2000"/>
              <a:buNone/>
            </a:pPr>
            <a:endParaRPr lang="en-US" sz="1800" b="1" dirty="0">
              <a:solidFill>
                <a:schemeClr val="accent2">
                  <a:lumMod val="75000"/>
                </a:schemeClr>
              </a:solidFill>
              <a:latin typeface="Linh AvantGarde" panose="02000603030000020004" pitchFamily="2" charset="0"/>
              <a:cs typeface="Times New Roman"/>
              <a:sym typeface="Times New Roman"/>
            </a:endParaRPr>
          </a:p>
          <a:p>
            <a:pPr>
              <a:spcBef>
                <a:spcPts val="0"/>
              </a:spcBef>
              <a:buClr>
                <a:schemeClr val="accent2">
                  <a:lumMod val="75000"/>
                </a:schemeClr>
              </a:buClr>
              <a:buSzPts val="2000"/>
              <a:buFont typeface="Wingdings" panose="05000000000000000000" pitchFamily="2" charset="2"/>
              <a:buChar char="Ø"/>
            </a:pPr>
            <a:r>
              <a:rPr lang="en-US" sz="1800" b="1" dirty="0">
                <a:solidFill>
                  <a:schemeClr val="accent2">
                    <a:lumMod val="75000"/>
                  </a:schemeClr>
                </a:solidFill>
                <a:latin typeface="Linh AvantGarde" panose="02000603030000020004" pitchFamily="2" charset="0"/>
                <a:cs typeface="Times New Roman"/>
                <a:sym typeface="Times New Roman"/>
              </a:rPr>
              <a:t> The entities to be collected include:</a:t>
            </a:r>
          </a:p>
          <a:p>
            <a:pPr lvl="1">
              <a:spcBef>
                <a:spcPts val="0"/>
              </a:spcBef>
              <a:buClr>
                <a:schemeClr val="accent2">
                  <a:lumMod val="75000"/>
                </a:schemeClr>
              </a:buClr>
              <a:buSzPts val="2000"/>
            </a:pPr>
            <a:r>
              <a:rPr lang="en-US" sz="1800" b="1" dirty="0">
                <a:solidFill>
                  <a:schemeClr val="accent2">
                    <a:lumMod val="75000"/>
                  </a:schemeClr>
                </a:solidFill>
                <a:latin typeface="Linh AvantGarde" panose="02000603030000020004" pitchFamily="2" charset="0"/>
                <a:cs typeface="Times New Roman"/>
                <a:sym typeface="Times New Roman"/>
              </a:rPr>
              <a:t>Historical dynasties of Vietnam</a:t>
            </a:r>
          </a:p>
          <a:p>
            <a:pPr lvl="1">
              <a:spcBef>
                <a:spcPts val="0"/>
              </a:spcBef>
              <a:buClr>
                <a:schemeClr val="accent2">
                  <a:lumMod val="75000"/>
                </a:schemeClr>
              </a:buClr>
              <a:buSzPts val="2000"/>
            </a:pPr>
            <a:r>
              <a:rPr lang="en-US" sz="1800" b="1" dirty="0">
                <a:solidFill>
                  <a:schemeClr val="accent2">
                    <a:lumMod val="75000"/>
                  </a:schemeClr>
                </a:solidFill>
                <a:latin typeface="Linh AvantGarde" panose="02000603030000020004" pitchFamily="2" charset="0"/>
                <a:cs typeface="Times New Roman"/>
                <a:sym typeface="Times New Roman"/>
              </a:rPr>
              <a:t>Historical figures of Vietnam</a:t>
            </a:r>
          </a:p>
          <a:p>
            <a:pPr lvl="1">
              <a:spcBef>
                <a:spcPts val="0"/>
              </a:spcBef>
              <a:buClr>
                <a:schemeClr val="accent2">
                  <a:lumMod val="75000"/>
                </a:schemeClr>
              </a:buClr>
              <a:buSzPts val="2000"/>
            </a:pPr>
            <a:r>
              <a:rPr lang="en-US" sz="1800" b="1" dirty="0">
                <a:solidFill>
                  <a:schemeClr val="accent2">
                    <a:lumMod val="75000"/>
                  </a:schemeClr>
                </a:solidFill>
                <a:latin typeface="Linh AvantGarde" panose="02000603030000020004" pitchFamily="2" charset="0"/>
                <a:cs typeface="Times New Roman"/>
                <a:sym typeface="Times New Roman"/>
              </a:rPr>
              <a:t>Tourist destinations and historical landmarks</a:t>
            </a:r>
          </a:p>
          <a:p>
            <a:pPr lvl="1">
              <a:spcBef>
                <a:spcPts val="0"/>
              </a:spcBef>
              <a:buClr>
                <a:schemeClr val="accent2">
                  <a:lumMod val="75000"/>
                </a:schemeClr>
              </a:buClr>
              <a:buSzPts val="2000"/>
            </a:pPr>
            <a:r>
              <a:rPr lang="en-US" sz="1800" b="1" dirty="0">
                <a:solidFill>
                  <a:schemeClr val="accent2">
                    <a:lumMod val="75000"/>
                  </a:schemeClr>
                </a:solidFill>
                <a:latin typeface="Linh AvantGarde" panose="02000603030000020004" pitchFamily="2" charset="0"/>
                <a:cs typeface="Times New Roman"/>
                <a:sym typeface="Times New Roman"/>
              </a:rPr>
              <a:t>Cultural festivals</a:t>
            </a:r>
          </a:p>
          <a:p>
            <a:pPr lvl="1">
              <a:spcBef>
                <a:spcPts val="0"/>
              </a:spcBef>
              <a:buClr>
                <a:schemeClr val="accent2">
                  <a:lumMod val="75000"/>
                </a:schemeClr>
              </a:buClr>
              <a:buSzPts val="2000"/>
            </a:pPr>
            <a:r>
              <a:rPr lang="en-US" sz="1800" b="1" dirty="0">
                <a:solidFill>
                  <a:schemeClr val="accent2">
                    <a:lumMod val="75000"/>
                  </a:schemeClr>
                </a:solidFill>
                <a:latin typeface="Linh AvantGarde" panose="02000603030000020004" pitchFamily="2" charset="0"/>
                <a:cs typeface="Times New Roman"/>
                <a:sym typeface="Times New Roman"/>
              </a:rPr>
              <a:t> Historical events in Vietnam</a:t>
            </a:r>
          </a:p>
          <a:p>
            <a:pPr marL="457200" lvl="1" indent="0">
              <a:spcBef>
                <a:spcPts val="0"/>
              </a:spcBef>
              <a:buClr>
                <a:schemeClr val="accent2">
                  <a:lumMod val="75000"/>
                </a:schemeClr>
              </a:buClr>
              <a:buSzPts val="2000"/>
              <a:buNone/>
            </a:pPr>
            <a:endParaRPr lang="en-US" sz="1800" b="1" dirty="0">
              <a:solidFill>
                <a:schemeClr val="accent2">
                  <a:lumMod val="75000"/>
                </a:schemeClr>
              </a:solidFill>
              <a:latin typeface="Linh AvantGarde" panose="02000603030000020004" pitchFamily="2" charset="0"/>
              <a:cs typeface="Times New Roman"/>
              <a:sym typeface="Times New Roman"/>
            </a:endParaRPr>
          </a:p>
          <a:p>
            <a:pPr marL="457200" lvl="1" indent="-457200">
              <a:spcBef>
                <a:spcPts val="0"/>
              </a:spcBef>
              <a:buClr>
                <a:schemeClr val="accent2">
                  <a:lumMod val="75000"/>
                </a:schemeClr>
              </a:buClr>
              <a:buSzPts val="2000"/>
              <a:buFont typeface="Wingdings" panose="05000000000000000000" pitchFamily="2" charset="2"/>
              <a:buChar char="Ø"/>
            </a:pPr>
            <a:r>
              <a:rPr lang="en-US" sz="1800" b="1" dirty="0">
                <a:solidFill>
                  <a:schemeClr val="accent2">
                    <a:lumMod val="75000"/>
                  </a:schemeClr>
                </a:solidFill>
                <a:latin typeface="Linh AvantGarde" panose="02000603030000020004" pitchFamily="2" charset="0"/>
                <a:cs typeface="Times New Roman"/>
                <a:sym typeface="Times New Roman"/>
              </a:rPr>
              <a:t>Each entity needs to have an identifier and various attributes. Importantly, the entities should be interconnected.</a:t>
            </a:r>
          </a:p>
          <a:p>
            <a:pPr marL="457200" lvl="1" indent="-457200">
              <a:spcBef>
                <a:spcPts val="0"/>
              </a:spcBef>
              <a:buClr>
                <a:schemeClr val="accent2">
                  <a:lumMod val="75000"/>
                </a:schemeClr>
              </a:buClr>
              <a:buSzPts val="2000"/>
              <a:buFont typeface="Wingdings" panose="05000000000000000000" pitchFamily="2" charset="2"/>
              <a:buChar char="Ø"/>
            </a:pPr>
            <a:endParaRPr lang="en-US" sz="1800" b="1" dirty="0">
              <a:solidFill>
                <a:schemeClr val="accent2">
                  <a:lumMod val="75000"/>
                </a:schemeClr>
              </a:solidFill>
              <a:latin typeface="Linh AvantGarde" panose="02000603030000020004" pitchFamily="2" charset="0"/>
              <a:cs typeface="Times New Roman"/>
              <a:sym typeface="Times New Roman"/>
            </a:endParaRPr>
          </a:p>
          <a:p>
            <a:pPr marL="457200" lvl="1" indent="-457200">
              <a:spcBef>
                <a:spcPts val="0"/>
              </a:spcBef>
              <a:buClr>
                <a:schemeClr val="accent2">
                  <a:lumMod val="75000"/>
                </a:schemeClr>
              </a:buClr>
              <a:buSzPts val="2000"/>
              <a:buFont typeface="Wingdings" panose="05000000000000000000" pitchFamily="2" charset="2"/>
              <a:buChar char="v"/>
            </a:pPr>
            <a:r>
              <a:rPr lang="en-US" sz="1800" b="1" dirty="0">
                <a:solidFill>
                  <a:schemeClr val="accent2">
                    <a:lumMod val="75000"/>
                  </a:schemeClr>
                </a:solidFill>
                <a:latin typeface="Linh AvantGarde" panose="02000603030000020004" pitchFamily="2" charset="0"/>
                <a:cs typeface="Times New Roman"/>
                <a:sym typeface="Times New Roman"/>
              </a:rPr>
              <a:t>For the final version of your application, the collected data needs to be stored in either JSON or CSV format. Subsequently, provide search functionality and display information for end users.</a:t>
            </a:r>
          </a:p>
          <a:p>
            <a:pPr marL="457200" lvl="1" indent="0">
              <a:spcBef>
                <a:spcPts val="0"/>
              </a:spcBef>
              <a:buClr>
                <a:schemeClr val="accent2">
                  <a:lumMod val="75000"/>
                </a:schemeClr>
              </a:buClr>
              <a:buSzPts val="2000"/>
              <a:buNone/>
            </a:pPr>
            <a:endParaRPr lang="en-US" sz="1600" b="1" dirty="0">
              <a:solidFill>
                <a:schemeClr val="accent2">
                  <a:lumMod val="75000"/>
                </a:schemeClr>
              </a:solidFill>
              <a:latin typeface="Linh AvantGarde" panose="02000603030000020004" pitchFamily="2" charset="0"/>
              <a:cs typeface="Times New Roman"/>
              <a:sym typeface="Times New Roman"/>
            </a:endParaRP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71450" y="688084"/>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 Study Case</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Tree>
    <p:extLst>
      <p:ext uri="{BB962C8B-B14F-4D97-AF65-F5344CB8AC3E}">
        <p14:creationId xmlns:p14="http://schemas.microsoft.com/office/powerpoint/2010/main" val="31912222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7547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5.	RESULTS &amp; PROGRAM TESTING</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471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Final program testing</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9" name="TextBox 8">
            <a:extLst>
              <a:ext uri="{FF2B5EF4-FFF2-40B4-BE49-F238E27FC236}">
                <a16:creationId xmlns:a16="http://schemas.microsoft.com/office/drawing/2014/main" id="{18D273F0-2916-4398-9412-3361E04B8B1F}"/>
              </a:ext>
            </a:extLst>
          </p:cNvPr>
          <p:cNvSpPr txBox="1"/>
          <p:nvPr/>
        </p:nvSpPr>
        <p:spPr>
          <a:xfrm>
            <a:off x="2088357" y="5960605"/>
            <a:ext cx="4967286" cy="369332"/>
          </a:xfrm>
          <a:prstGeom prst="rect">
            <a:avLst/>
          </a:prstGeom>
          <a:noFill/>
        </p:spPr>
        <p:txBody>
          <a:bodyPr wrap="square">
            <a:spAutoFit/>
          </a:bodyPr>
          <a:lstStyle/>
          <a:p>
            <a:pPr marL="0" marR="0" algn="ctr">
              <a:spcBef>
                <a:spcPts val="0"/>
              </a:spcBef>
              <a:spcAft>
                <a:spcPts val="1000"/>
              </a:spcAft>
            </a:pPr>
            <a:r>
              <a:rPr lang="en-US" sz="1800" b="1" i="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Details of Kings</a:t>
            </a:r>
          </a:p>
        </p:txBody>
      </p:sp>
      <p:pic>
        <p:nvPicPr>
          <p:cNvPr id="11" name="Picture 10" descr="A screenshot of a computer&#10;&#10;Description automatically generated with low confidence">
            <a:extLst>
              <a:ext uri="{FF2B5EF4-FFF2-40B4-BE49-F238E27FC236}">
                <a16:creationId xmlns:a16="http://schemas.microsoft.com/office/drawing/2014/main" id="{A9DBB4E8-9B56-4E73-B1B7-C986F93F0D02}"/>
              </a:ext>
            </a:extLst>
          </p:cNvPr>
          <p:cNvPicPr>
            <a:picLocks noChangeAspect="1"/>
          </p:cNvPicPr>
          <p:nvPr/>
        </p:nvPicPr>
        <p:blipFill>
          <a:blip r:embed="rId3"/>
          <a:stretch>
            <a:fillRect/>
          </a:stretch>
        </p:blipFill>
        <p:spPr>
          <a:xfrm>
            <a:off x="720688" y="1198607"/>
            <a:ext cx="7967382" cy="4563287"/>
          </a:xfrm>
          <a:prstGeom prst="rect">
            <a:avLst/>
          </a:prstGeom>
        </p:spPr>
      </p:pic>
    </p:spTree>
    <p:extLst>
      <p:ext uri="{BB962C8B-B14F-4D97-AF65-F5344CB8AC3E}">
        <p14:creationId xmlns:p14="http://schemas.microsoft.com/office/powerpoint/2010/main" val="31563598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211917" y="-11143"/>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6.	OOP TECHNIQUES IN USE</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61925" y="647223"/>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 OOP Techniques</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12" name="Google Shape;13;p1">
            <a:extLst>
              <a:ext uri="{FF2B5EF4-FFF2-40B4-BE49-F238E27FC236}">
                <a16:creationId xmlns:a16="http://schemas.microsoft.com/office/drawing/2014/main" id="{5BC5883C-3D71-46D4-B81D-9E19B993D9F2}"/>
              </a:ext>
            </a:extLst>
          </p:cNvPr>
          <p:cNvSpPr txBox="1">
            <a:spLocks/>
          </p:cNvSpPr>
          <p:nvPr/>
        </p:nvSpPr>
        <p:spPr>
          <a:xfrm>
            <a:off x="266699" y="4292785"/>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Algorithms</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5" name="TextBox 4">
            <a:extLst>
              <a:ext uri="{FF2B5EF4-FFF2-40B4-BE49-F238E27FC236}">
                <a16:creationId xmlns:a16="http://schemas.microsoft.com/office/drawing/2014/main" id="{B2937B19-9F94-47B8-9642-FA565DCDA018}"/>
              </a:ext>
            </a:extLst>
          </p:cNvPr>
          <p:cNvSpPr txBox="1"/>
          <p:nvPr/>
        </p:nvSpPr>
        <p:spPr>
          <a:xfrm>
            <a:off x="420900" y="5059669"/>
            <a:ext cx="8086725" cy="923330"/>
          </a:xfrm>
          <a:prstGeom prst="rect">
            <a:avLst/>
          </a:prstGeom>
          <a:noFill/>
        </p:spPr>
        <p:txBody>
          <a:bodyPr wrap="square" rtlCol="0">
            <a:spAutoFit/>
          </a:bodyPr>
          <a:lstStyle/>
          <a:p>
            <a:r>
              <a:rPr lang="en-US" sz="1800" b="1" dirty="0">
                <a:solidFill>
                  <a:schemeClr val="accent2">
                    <a:lumMod val="75000"/>
                  </a:schemeClr>
                </a:solidFill>
                <a:effectLst/>
                <a:latin typeface="Linh AvantGarde" panose="02000603030000020004"/>
                <a:ea typeface="Calibri" panose="020F0502020204030204" pitchFamily="34" charset="0"/>
              </a:rPr>
              <a:t>The keys of the objects are stored in an </a:t>
            </a:r>
            <a:r>
              <a:rPr lang="en-US" sz="1800" b="1" dirty="0" err="1">
                <a:solidFill>
                  <a:schemeClr val="accent2">
                    <a:lumMod val="75000"/>
                  </a:schemeClr>
                </a:solidFill>
                <a:effectLst/>
                <a:latin typeface="Linh AvantGarde" panose="02000603030000020004"/>
                <a:ea typeface="Calibri" panose="020F0502020204030204" pitchFamily="34" charset="0"/>
              </a:rPr>
              <a:t>ArrayList</a:t>
            </a:r>
            <a:r>
              <a:rPr lang="en-US" sz="1800" b="1" dirty="0">
                <a:solidFill>
                  <a:schemeClr val="accent2">
                    <a:lumMod val="75000"/>
                  </a:schemeClr>
                </a:solidFill>
                <a:effectLst/>
                <a:latin typeface="Linh AvantGarde" panose="02000603030000020004"/>
                <a:ea typeface="Calibri" panose="020F0502020204030204" pitchFamily="34" charset="0"/>
              </a:rPr>
              <a:t>&lt;String&gt; to save memory space and to comfort the searching function. When information needs to be retrieved, a search is performed based on the key to that model</a:t>
            </a:r>
            <a:endParaRPr lang="en-US" b="1" dirty="0">
              <a:solidFill>
                <a:schemeClr val="accent2">
                  <a:lumMod val="75000"/>
                </a:schemeClr>
              </a:solidFill>
              <a:latin typeface="Linh AvantGarde" panose="02000603030000020004"/>
            </a:endParaRPr>
          </a:p>
        </p:txBody>
      </p:sp>
      <p:graphicFrame>
        <p:nvGraphicFramePr>
          <p:cNvPr id="18" name="TextBox 3">
            <a:extLst>
              <a:ext uri="{FF2B5EF4-FFF2-40B4-BE49-F238E27FC236}">
                <a16:creationId xmlns:a16="http://schemas.microsoft.com/office/drawing/2014/main" id="{3B3C7E02-576D-7E94-8FD0-1183BFA0926B}"/>
              </a:ext>
            </a:extLst>
          </p:cNvPr>
          <p:cNvGraphicFramePr/>
          <p:nvPr>
            <p:extLst>
              <p:ext uri="{D42A27DB-BD31-4B8C-83A1-F6EECF244321}">
                <p14:modId xmlns:p14="http://schemas.microsoft.com/office/powerpoint/2010/main" val="3183525999"/>
              </p:ext>
            </p:extLst>
          </p:nvPr>
        </p:nvGraphicFramePr>
        <p:xfrm>
          <a:off x="161925" y="1145444"/>
          <a:ext cx="8743950" cy="31466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08055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314450" y="0"/>
            <a:ext cx="5179358"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REFERENCES</a:t>
            </a:r>
          </a:p>
        </p:txBody>
      </p:sp>
      <p:sp>
        <p:nvSpPr>
          <p:cNvPr id="11" name="TextBox 10">
            <a:extLst>
              <a:ext uri="{FF2B5EF4-FFF2-40B4-BE49-F238E27FC236}">
                <a16:creationId xmlns:a16="http://schemas.microsoft.com/office/drawing/2014/main" id="{F909C71E-A694-441A-91FA-8C5806622610}"/>
              </a:ext>
            </a:extLst>
          </p:cNvPr>
          <p:cNvSpPr txBox="1"/>
          <p:nvPr/>
        </p:nvSpPr>
        <p:spPr>
          <a:xfrm>
            <a:off x="80683" y="787230"/>
            <a:ext cx="8606117" cy="2062103"/>
          </a:xfrm>
          <a:prstGeom prst="rect">
            <a:avLst/>
          </a:prstGeom>
          <a:noFill/>
        </p:spPr>
        <p:txBody>
          <a:bodyPr wrap="square" rtlCol="0">
            <a:spAutoFit/>
          </a:bodyPr>
          <a:lstStyle/>
          <a:p>
            <a:r>
              <a:rPr lang="en-US" sz="1600" b="1" dirty="0">
                <a:solidFill>
                  <a:schemeClr val="accent2">
                    <a:lumMod val="75000"/>
                  </a:schemeClr>
                </a:solidFill>
                <a:latin typeface="Linh AvantGarde" panose="02000603030000020004"/>
              </a:rPr>
              <a:t>[1] SOICT, Slides of OOP (IT3100E), Ha </a:t>
            </a:r>
            <a:r>
              <a:rPr lang="en-US" sz="1600" b="1" dirty="0" err="1">
                <a:solidFill>
                  <a:schemeClr val="accent2">
                    <a:lumMod val="75000"/>
                  </a:schemeClr>
                </a:solidFill>
                <a:latin typeface="Linh AvantGarde" panose="02000603030000020004"/>
              </a:rPr>
              <a:t>Noi</a:t>
            </a:r>
            <a:r>
              <a:rPr lang="en-US" sz="1600" b="1" dirty="0">
                <a:solidFill>
                  <a:schemeClr val="accent2">
                    <a:lumMod val="75000"/>
                  </a:schemeClr>
                </a:solidFill>
                <a:latin typeface="Linh AvantGarde" panose="02000603030000020004"/>
              </a:rPr>
              <a:t>: SOICT, HUST, 2023.</a:t>
            </a:r>
          </a:p>
          <a:p>
            <a:endParaRPr lang="en-US" sz="1600" b="1" dirty="0">
              <a:solidFill>
                <a:schemeClr val="accent2">
                  <a:lumMod val="75000"/>
                </a:schemeClr>
              </a:solidFill>
              <a:latin typeface="Linh AvantGarde" panose="02000603030000020004"/>
            </a:endParaRPr>
          </a:p>
          <a:p>
            <a:r>
              <a:rPr lang="en-US" sz="1600" b="1" dirty="0">
                <a:solidFill>
                  <a:schemeClr val="accent2">
                    <a:lumMod val="75000"/>
                  </a:schemeClr>
                </a:solidFill>
                <a:latin typeface="Linh AvantGarde" panose="02000603030000020004"/>
              </a:rPr>
              <a:t>[2] </a:t>
            </a:r>
            <a:r>
              <a:rPr lang="en-US" sz="1600" b="1" dirty="0" err="1">
                <a:solidFill>
                  <a:schemeClr val="accent2">
                    <a:lumMod val="75000"/>
                  </a:schemeClr>
                </a:solidFill>
                <a:latin typeface="Linh AvantGarde" panose="02000603030000020004"/>
              </a:rPr>
              <a:t>ZenRows</a:t>
            </a:r>
            <a:r>
              <a:rPr lang="en-US" sz="1600" b="1" dirty="0">
                <a:solidFill>
                  <a:schemeClr val="accent2">
                    <a:lumMod val="75000"/>
                  </a:schemeClr>
                </a:solidFill>
                <a:latin typeface="Linh AvantGarde" panose="02000603030000020004"/>
              </a:rPr>
              <a:t>, "Web Scraping in Java in 2023: The Complete Guide," 19 December 2022. [Online]. Available: https://www.zenrows.com/blog/web-scraping-java#can-you-web-scrape-with-java. [Accessed 2023].</a:t>
            </a:r>
          </a:p>
          <a:p>
            <a:endParaRPr lang="en-US" sz="1600" b="1" dirty="0">
              <a:solidFill>
                <a:schemeClr val="accent2">
                  <a:lumMod val="75000"/>
                </a:schemeClr>
              </a:solidFill>
              <a:latin typeface="Linh AvantGarde" panose="02000603030000020004"/>
            </a:endParaRPr>
          </a:p>
          <a:p>
            <a:r>
              <a:rPr lang="en-US" sz="1600" b="1" dirty="0">
                <a:solidFill>
                  <a:schemeClr val="accent2">
                    <a:lumMod val="75000"/>
                  </a:schemeClr>
                </a:solidFill>
                <a:latin typeface="Linh AvantGarde" panose="02000603030000020004"/>
              </a:rPr>
              <a:t>[3] Oracle, "Getting Started with JavaFX," September 2013. [Online]. Available: https://docs.oracle.com/javafx/2/get_started/jfxpub-get_started.pdf. [Accessed June 2023].</a:t>
            </a:r>
          </a:p>
        </p:txBody>
      </p:sp>
    </p:spTree>
    <p:extLst>
      <p:ext uri="{BB962C8B-B14F-4D97-AF65-F5344CB8AC3E}">
        <p14:creationId xmlns:p14="http://schemas.microsoft.com/office/powerpoint/2010/main" val="24074051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2047112" y="3020214"/>
            <a:ext cx="5229987" cy="2127504"/>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6600"/>
              <a:buFont typeface="Lato"/>
              <a:buNone/>
            </a:pPr>
            <a:r>
              <a:rPr lang="en-US" sz="6600" dirty="0"/>
              <a:t>Thank You!</a:t>
            </a:r>
            <a:endParaRPr dirty="0"/>
          </a:p>
        </p:txBody>
      </p:sp>
    </p:spTree>
    <p:extLst>
      <p:ext uri="{BB962C8B-B14F-4D97-AF65-F5344CB8AC3E}">
        <p14:creationId xmlns:p14="http://schemas.microsoft.com/office/powerpoint/2010/main" val="316199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390650"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2: PROBLEM DESCRIPTION</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71450" y="688084"/>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Problem Solving Strategies</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graphicFrame>
        <p:nvGraphicFramePr>
          <p:cNvPr id="8" name="Table 7">
            <a:extLst>
              <a:ext uri="{FF2B5EF4-FFF2-40B4-BE49-F238E27FC236}">
                <a16:creationId xmlns:a16="http://schemas.microsoft.com/office/drawing/2014/main" id="{7A203842-FC56-4F0F-A0AA-3BB6497806BD}"/>
              </a:ext>
            </a:extLst>
          </p:cNvPr>
          <p:cNvGraphicFramePr>
            <a:graphicFrameLocks noGrp="1"/>
          </p:cNvGraphicFramePr>
          <p:nvPr>
            <p:extLst>
              <p:ext uri="{D42A27DB-BD31-4B8C-83A1-F6EECF244321}">
                <p14:modId xmlns:p14="http://schemas.microsoft.com/office/powerpoint/2010/main" val="94025888"/>
              </p:ext>
            </p:extLst>
          </p:nvPr>
        </p:nvGraphicFramePr>
        <p:xfrm>
          <a:off x="1304043" y="1234938"/>
          <a:ext cx="6773157" cy="4934978"/>
        </p:xfrm>
        <a:graphic>
          <a:graphicData uri="http://schemas.openxmlformats.org/drawingml/2006/table">
            <a:tbl>
              <a:tblPr firstRow="1" bandRow="1">
                <a:tableStyleId>{5C22544A-7EE6-4342-B048-85BDC9FD1C3A}</a:tableStyleId>
              </a:tblPr>
              <a:tblGrid>
                <a:gridCol w="1801107">
                  <a:extLst>
                    <a:ext uri="{9D8B030D-6E8A-4147-A177-3AD203B41FA5}">
                      <a16:colId xmlns:a16="http://schemas.microsoft.com/office/drawing/2014/main" val="2757838219"/>
                    </a:ext>
                  </a:extLst>
                </a:gridCol>
                <a:gridCol w="3609975">
                  <a:extLst>
                    <a:ext uri="{9D8B030D-6E8A-4147-A177-3AD203B41FA5}">
                      <a16:colId xmlns:a16="http://schemas.microsoft.com/office/drawing/2014/main" val="1899635479"/>
                    </a:ext>
                  </a:extLst>
                </a:gridCol>
                <a:gridCol w="1362075">
                  <a:extLst>
                    <a:ext uri="{9D8B030D-6E8A-4147-A177-3AD203B41FA5}">
                      <a16:colId xmlns:a16="http://schemas.microsoft.com/office/drawing/2014/main" val="2032602893"/>
                    </a:ext>
                  </a:extLst>
                </a:gridCol>
              </a:tblGrid>
              <a:tr h="330494">
                <a:tc>
                  <a:txBody>
                    <a:bodyPr/>
                    <a:lstStyle/>
                    <a:p>
                      <a:pPr algn="ctr"/>
                      <a:r>
                        <a:rPr lang="en-US" sz="1900" noProof="1">
                          <a:latin typeface="Linh AvantGarde" panose="02000603030000020004" pitchFamily="2" charset="0"/>
                          <a:cs typeface="Times New Roman" panose="02020603050405020304" pitchFamily="18" charset="0"/>
                        </a:rPr>
                        <a:t>Stage</a:t>
                      </a:r>
                    </a:p>
                  </a:txBody>
                  <a:tcPr marL="85726" marR="85726" marT="42863" marB="42863"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tc>
                  <a:txBody>
                    <a:bodyPr/>
                    <a:lstStyle/>
                    <a:p>
                      <a:pPr algn="ctr"/>
                      <a:r>
                        <a:rPr lang="en-US" sz="1900" noProof="1">
                          <a:latin typeface="Linh AvantGarde" panose="02000603030000020004" pitchFamily="2" charset="0"/>
                          <a:cs typeface="Times New Roman" panose="02020603050405020304" pitchFamily="18" charset="0"/>
                        </a:rPr>
                        <a:t>Desciption</a:t>
                      </a:r>
                    </a:p>
                  </a:txBody>
                  <a:tcPr marL="85726" marR="85726" marT="42863" marB="42863"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tc>
                  <a:txBody>
                    <a:bodyPr/>
                    <a:lstStyle/>
                    <a:p>
                      <a:pPr algn="ctr"/>
                      <a:r>
                        <a:rPr lang="en-US" sz="1900" noProof="1">
                          <a:latin typeface="Linh AvantGarde" panose="02000603030000020004" pitchFamily="2" charset="0"/>
                          <a:cs typeface="Times New Roman" panose="02020603050405020304" pitchFamily="18" charset="0"/>
                        </a:rPr>
                        <a:t>Period</a:t>
                      </a:r>
                    </a:p>
                  </a:txBody>
                  <a:tcPr marL="85726" marR="85726" marT="42863" marB="42863"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extLst>
                  <a:ext uri="{0D108BD9-81ED-4DB2-BD59-A6C34878D82A}">
                    <a16:rowId xmlns:a16="http://schemas.microsoft.com/office/drawing/2014/main" val="831492692"/>
                  </a:ext>
                </a:extLst>
              </a:tr>
              <a:tr h="2097924">
                <a:tc>
                  <a:txBody>
                    <a:bodyPr/>
                    <a:lstStyle/>
                    <a:p>
                      <a:pPr algn="ctr"/>
                      <a:r>
                        <a:rPr lang="en-US" sz="1600" b="1" dirty="0">
                          <a:solidFill>
                            <a:schemeClr val="accent2">
                              <a:lumMod val="75000"/>
                            </a:schemeClr>
                          </a:solidFill>
                          <a:latin typeface="Linh AvantGarde" panose="02000603030000020004"/>
                          <a:cs typeface="Times New Roman"/>
                          <a:sym typeface="Times New Roman"/>
                        </a:rPr>
                        <a:t>Requirement Analysis</a:t>
                      </a:r>
                      <a:endParaRPr lang="en-US" sz="1600" dirty="0">
                        <a:effectLst/>
                        <a:latin typeface="Linh AvantGarde" panose="02000603030000020004"/>
                      </a:endParaRPr>
                    </a:p>
                  </a:txBody>
                  <a:tcPr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l"/>
                      <a:r>
                        <a:rPr lang="en-US" sz="1600" b="1" dirty="0">
                          <a:solidFill>
                            <a:schemeClr val="accent2">
                              <a:lumMod val="75000"/>
                            </a:schemeClr>
                          </a:solidFill>
                          <a:latin typeface="Linh AvantGarde" panose="02000603030000020004"/>
                          <a:cs typeface="Times New Roman"/>
                          <a:sym typeface="Times New Roman"/>
                        </a:rPr>
                        <a:t>- </a:t>
                      </a:r>
                      <a:r>
                        <a:rPr lang="en-US" sz="1600" b="1" dirty="0" err="1">
                          <a:solidFill>
                            <a:schemeClr val="accent2">
                              <a:lumMod val="75000"/>
                            </a:schemeClr>
                          </a:solidFill>
                          <a:latin typeface="Linh AvantGarde" panose="02000603030000020004"/>
                          <a:cs typeface="Times New Roman"/>
                          <a:sym typeface="Times New Roman"/>
                        </a:rPr>
                        <a:t>Analyse</a:t>
                      </a:r>
                      <a:r>
                        <a:rPr lang="en-US" sz="1600" b="1" dirty="0">
                          <a:solidFill>
                            <a:schemeClr val="accent2">
                              <a:lumMod val="75000"/>
                            </a:schemeClr>
                          </a:solidFill>
                          <a:latin typeface="Linh AvantGarde" panose="02000603030000020004"/>
                          <a:cs typeface="Times New Roman"/>
                          <a:sym typeface="Times New Roman"/>
                        </a:rPr>
                        <a:t> the requirement of the study</a:t>
                      </a:r>
                    </a:p>
                    <a:p>
                      <a:pPr algn="l"/>
                      <a:r>
                        <a:rPr lang="en-US" sz="1600" b="1" dirty="0">
                          <a:solidFill>
                            <a:schemeClr val="accent2">
                              <a:lumMod val="75000"/>
                            </a:schemeClr>
                          </a:solidFill>
                          <a:latin typeface="Linh AvantGarde" panose="02000603030000020004"/>
                          <a:cs typeface="Times New Roman"/>
                          <a:sym typeface="Times New Roman"/>
                        </a:rPr>
                        <a:t>case.</a:t>
                      </a:r>
                    </a:p>
                    <a:p>
                      <a:pPr algn="l"/>
                      <a:r>
                        <a:rPr lang="en-US" sz="1600" b="1" dirty="0">
                          <a:solidFill>
                            <a:schemeClr val="accent2">
                              <a:lumMod val="75000"/>
                            </a:schemeClr>
                          </a:solidFill>
                          <a:latin typeface="Linh AvantGarde" panose="02000603030000020004"/>
                          <a:cs typeface="Times New Roman"/>
                          <a:sym typeface="Times New Roman"/>
                        </a:rPr>
                        <a:t>- Feature the specific functionality that the</a:t>
                      </a:r>
                    </a:p>
                    <a:p>
                      <a:pPr algn="l"/>
                      <a:r>
                        <a:rPr lang="en-US" sz="1600" b="1" dirty="0">
                          <a:solidFill>
                            <a:schemeClr val="accent2">
                              <a:lumMod val="75000"/>
                            </a:schemeClr>
                          </a:solidFill>
                          <a:latin typeface="Linh AvantGarde" panose="02000603030000020004"/>
                          <a:cs typeface="Times New Roman"/>
                          <a:sym typeface="Times New Roman"/>
                        </a:rPr>
                        <a:t>system should have.</a:t>
                      </a:r>
                    </a:p>
                    <a:p>
                      <a:pPr algn="l"/>
                      <a:r>
                        <a:rPr lang="en-US" sz="1600" b="1" dirty="0">
                          <a:solidFill>
                            <a:schemeClr val="accent2">
                              <a:lumMod val="75000"/>
                            </a:schemeClr>
                          </a:solidFill>
                          <a:latin typeface="Linh AvantGarde" panose="02000603030000020004"/>
                          <a:cs typeface="Times New Roman"/>
                          <a:sym typeface="Times New Roman"/>
                        </a:rPr>
                        <a:t>- Examine the websites that are helpful for</a:t>
                      </a:r>
                    </a:p>
                    <a:p>
                      <a:pPr algn="l"/>
                      <a:r>
                        <a:rPr lang="en-US" sz="1600" b="1" dirty="0">
                          <a:solidFill>
                            <a:schemeClr val="accent2">
                              <a:lumMod val="75000"/>
                            </a:schemeClr>
                          </a:solidFill>
                          <a:latin typeface="Linh AvantGarde" panose="02000603030000020004"/>
                          <a:cs typeface="Times New Roman"/>
                          <a:sym typeface="Times New Roman"/>
                        </a:rPr>
                        <a:t>data crawling.</a:t>
                      </a:r>
                    </a:p>
                    <a:p>
                      <a:pPr algn="l"/>
                      <a:r>
                        <a:rPr lang="en-US" sz="1600" b="1" dirty="0">
                          <a:solidFill>
                            <a:schemeClr val="accent2">
                              <a:lumMod val="75000"/>
                            </a:schemeClr>
                          </a:solidFill>
                          <a:latin typeface="Linh AvantGarde" panose="02000603030000020004"/>
                          <a:cs typeface="Times New Roman"/>
                          <a:sym typeface="Times New Roman"/>
                        </a:rPr>
                        <a:t>- Study the process to crawl data from a</a:t>
                      </a:r>
                    </a:p>
                    <a:p>
                      <a:pPr algn="l"/>
                      <a:r>
                        <a:rPr lang="en-US" sz="1600" b="1" dirty="0">
                          <a:solidFill>
                            <a:schemeClr val="accent2">
                              <a:lumMod val="75000"/>
                            </a:schemeClr>
                          </a:solidFill>
                          <a:latin typeface="Linh AvantGarde" panose="02000603030000020004"/>
                          <a:cs typeface="Times New Roman"/>
                          <a:sym typeface="Times New Roman"/>
                        </a:rPr>
                        <a:t>website</a:t>
                      </a:r>
                      <a:endParaRPr lang="en-US" sz="1600" dirty="0">
                        <a:effectLst/>
                        <a:latin typeface="Linh AvantGarde" panose="02000603030000020004"/>
                      </a:endParaRP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ctr" fontAlgn="b"/>
                      <a:r>
                        <a:rPr lang="en-US" sz="1600" b="1" dirty="0">
                          <a:solidFill>
                            <a:schemeClr val="accent2">
                              <a:lumMod val="75000"/>
                            </a:schemeClr>
                          </a:solidFill>
                          <a:latin typeface="Linh AvantGarde" panose="02000603030000020004"/>
                          <a:cs typeface="Times New Roman"/>
                          <a:sym typeface="Times New Roman"/>
                        </a:rPr>
                        <a:t>3-4 days</a:t>
                      </a:r>
                      <a:endParaRPr lang="en-US" sz="1600" b="0" i="0" u="none" strike="noStrike" dirty="0">
                        <a:solidFill>
                          <a:srgbClr val="000000"/>
                        </a:solidFill>
                        <a:effectLst/>
                        <a:latin typeface="Linh AvantGarde" panose="02000603030000020004"/>
                      </a:endParaRP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458140497"/>
                  </a:ext>
                </a:extLst>
              </a:tr>
              <a:tr h="362232">
                <a:tc>
                  <a:txBody>
                    <a:bodyPr/>
                    <a:lstStyle/>
                    <a:p>
                      <a:pPr algn="ctr"/>
                      <a:r>
                        <a:rPr lang="en-US" sz="1600" b="1" i="0" dirty="0">
                          <a:solidFill>
                            <a:schemeClr val="accent2">
                              <a:lumMod val="75000"/>
                            </a:schemeClr>
                          </a:solidFill>
                          <a:effectLst/>
                          <a:latin typeface="Linh AvantGarde" panose="02000603030000020004"/>
                        </a:rPr>
                        <a:t>Design</a:t>
                      </a:r>
                      <a:endParaRPr lang="en-US" sz="1600" b="1" dirty="0">
                        <a:solidFill>
                          <a:schemeClr val="accent2">
                            <a:lumMod val="75000"/>
                          </a:schemeClr>
                        </a:solidFill>
                        <a:effectLst/>
                        <a:latin typeface="Linh AvantGarde" panose="02000603030000020004"/>
                      </a:endParaRPr>
                    </a:p>
                  </a:txBody>
                  <a:tcPr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l"/>
                      <a:r>
                        <a:rPr lang="en-US" sz="1600" b="1" i="0" dirty="0">
                          <a:solidFill>
                            <a:schemeClr val="accent2">
                              <a:lumMod val="75000"/>
                            </a:schemeClr>
                          </a:solidFill>
                          <a:effectLst/>
                          <a:latin typeface="Linh AvantGarde" panose="02000603030000020004"/>
                        </a:rPr>
                        <a:t>- System design</a:t>
                      </a:r>
                      <a:br>
                        <a:rPr lang="en-US" sz="1600" b="1" i="0" dirty="0">
                          <a:solidFill>
                            <a:schemeClr val="accent2">
                              <a:lumMod val="75000"/>
                            </a:schemeClr>
                          </a:solidFill>
                          <a:effectLst/>
                          <a:latin typeface="Linh AvantGarde" panose="02000603030000020004"/>
                        </a:rPr>
                      </a:br>
                      <a:r>
                        <a:rPr lang="en-US" sz="1600" b="1" i="0" dirty="0">
                          <a:solidFill>
                            <a:schemeClr val="accent2">
                              <a:lumMod val="75000"/>
                            </a:schemeClr>
                          </a:solidFill>
                          <a:effectLst/>
                          <a:latin typeface="Linh AvantGarde" panose="02000603030000020004"/>
                        </a:rPr>
                        <a:t>- Program design</a:t>
                      </a:r>
                      <a:endParaRPr lang="en-US" sz="1600" b="1" dirty="0">
                        <a:solidFill>
                          <a:schemeClr val="accent2">
                            <a:lumMod val="75000"/>
                          </a:schemeClr>
                        </a:solidFill>
                        <a:effectLst/>
                        <a:latin typeface="Linh AvantGarde" panose="02000603030000020004"/>
                      </a:endParaRPr>
                    </a:p>
                  </a:txBody>
                  <a:tcPr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ctr" fontAlgn="b"/>
                      <a:r>
                        <a:rPr lang="en-US" sz="1600" b="1" kern="1200" dirty="0">
                          <a:solidFill>
                            <a:schemeClr val="accent2">
                              <a:lumMod val="75000"/>
                            </a:schemeClr>
                          </a:solidFill>
                          <a:effectLst/>
                          <a:latin typeface="Linh AvantGarde" panose="02000603030000020004"/>
                          <a:ea typeface="+mn-ea"/>
                          <a:cs typeface="+mn-cs"/>
                        </a:rPr>
                        <a:t>1 week</a:t>
                      </a:r>
                      <a:endParaRPr lang="en-US" sz="1600" b="1" i="0" u="none" strike="noStrike" dirty="0">
                        <a:solidFill>
                          <a:schemeClr val="accent2">
                            <a:lumMod val="75000"/>
                          </a:schemeClr>
                        </a:solidFill>
                        <a:effectLst/>
                        <a:latin typeface="Linh AvantGarde" panose="02000603030000020004"/>
                      </a:endParaRP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424295931"/>
                  </a:ext>
                </a:extLst>
              </a:tr>
              <a:tr h="489867">
                <a:tc>
                  <a:txBody>
                    <a:bodyPr/>
                    <a:lstStyle/>
                    <a:p>
                      <a:pPr algn="ctr"/>
                      <a:r>
                        <a:rPr lang="en-US" sz="1600" b="1" kern="1200" dirty="0">
                          <a:solidFill>
                            <a:schemeClr val="accent2">
                              <a:lumMod val="75000"/>
                            </a:schemeClr>
                          </a:solidFill>
                          <a:effectLst/>
                          <a:latin typeface="Linh AvantGarde" panose="02000603030000020004"/>
                          <a:ea typeface="+mn-ea"/>
                          <a:cs typeface="+mn-cs"/>
                        </a:rPr>
                        <a:t>Implementation</a:t>
                      </a:r>
                      <a:endParaRPr lang="en-US" sz="1600" b="1" dirty="0">
                        <a:solidFill>
                          <a:schemeClr val="accent2">
                            <a:lumMod val="75000"/>
                          </a:schemeClr>
                        </a:solidFill>
                        <a:effectLst/>
                        <a:latin typeface="Linh AvantGarde" panose="02000603030000020004"/>
                      </a:endParaRP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l"/>
                      <a:r>
                        <a:rPr lang="en-US" sz="1600" b="1" kern="1200" dirty="0">
                          <a:solidFill>
                            <a:schemeClr val="accent2">
                              <a:lumMod val="75000"/>
                            </a:schemeClr>
                          </a:solidFill>
                          <a:effectLst/>
                          <a:latin typeface="Linh AvantGarde" panose="02000603030000020004"/>
                          <a:ea typeface="+mn-ea"/>
                          <a:cs typeface="+mn-cs"/>
                        </a:rPr>
                        <a:t>- Coding</a:t>
                      </a:r>
                    </a:p>
                    <a:p>
                      <a:pPr algn="l"/>
                      <a:r>
                        <a:rPr lang="en-US" sz="1600" b="1" kern="1200" dirty="0">
                          <a:solidFill>
                            <a:schemeClr val="accent2">
                              <a:lumMod val="75000"/>
                            </a:schemeClr>
                          </a:solidFill>
                          <a:effectLst/>
                          <a:latin typeface="Linh AvantGarde" panose="02000603030000020004"/>
                          <a:ea typeface="+mn-ea"/>
                          <a:cs typeface="+mn-cs"/>
                        </a:rPr>
                        <a:t>- GUI implementation</a:t>
                      </a:r>
                      <a:endParaRPr lang="en-US" sz="1600" b="1" dirty="0">
                        <a:solidFill>
                          <a:schemeClr val="accent2">
                            <a:lumMod val="75000"/>
                          </a:schemeClr>
                        </a:solidFill>
                        <a:effectLst/>
                        <a:latin typeface="Linh AvantGarde" panose="02000603030000020004"/>
                      </a:endParaRP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algn="ctr" fontAlgn="b"/>
                      <a:r>
                        <a:rPr lang="en-US" sz="1600" b="1" kern="1200" dirty="0">
                          <a:solidFill>
                            <a:schemeClr val="accent2">
                              <a:lumMod val="75000"/>
                            </a:schemeClr>
                          </a:solidFill>
                          <a:effectLst/>
                          <a:latin typeface="Linh AvantGarde" panose="02000603030000020004"/>
                          <a:ea typeface="+mn-ea"/>
                          <a:cs typeface="+mn-cs"/>
                        </a:rPr>
                        <a:t>3 weeks</a:t>
                      </a:r>
                      <a:endParaRPr lang="en-US" sz="1600" b="1" i="0" u="none" strike="noStrike" dirty="0">
                        <a:solidFill>
                          <a:schemeClr val="accent2">
                            <a:lumMod val="75000"/>
                          </a:schemeClr>
                        </a:solidFill>
                        <a:effectLst/>
                        <a:latin typeface="Linh AvantGarde" panose="02000603030000020004"/>
                      </a:endParaRPr>
                    </a:p>
                  </a:txBody>
                  <a:tcPr marL="7620" marR="7620" marT="762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94284227"/>
                  </a:ext>
                </a:extLst>
              </a:tr>
              <a:tr h="489867">
                <a:tc>
                  <a:txBody>
                    <a:bodyPr/>
                    <a:lstStyle/>
                    <a:p>
                      <a:pPr marL="0" marR="0" algn="ctr">
                        <a:lnSpc>
                          <a:spcPct val="15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Integration &amp; Testing</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l">
                        <a:lnSpc>
                          <a:spcPct val="15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Integrate each component of system</a:t>
                      </a:r>
                    </a:p>
                    <a:p>
                      <a:pPr marL="0" marR="0" algn="l">
                        <a:lnSpc>
                          <a:spcPct val="15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a:t>
                      </a:r>
                      <a:r>
                        <a:rPr lang="en-US" sz="1600" b="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Mannual</a:t>
                      </a: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Testing</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4-5 days</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612035135"/>
                  </a:ext>
                </a:extLst>
              </a:tr>
              <a:tr h="489867">
                <a:tc>
                  <a:txBody>
                    <a:bodyPr/>
                    <a:lstStyle/>
                    <a:p>
                      <a:pPr marL="0" marR="0" algn="ctr">
                        <a:lnSpc>
                          <a:spcPct val="150000"/>
                        </a:lnSpc>
                        <a:spcBef>
                          <a:spcPts val="0"/>
                        </a:spcBef>
                        <a:spcAft>
                          <a:spcPts val="0"/>
                        </a:spcAft>
                      </a:pPr>
                      <a:r>
                        <a:rPr lang="en-US" sz="16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Release</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l">
                        <a:lnSpc>
                          <a:spcPct val="15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Deliver final report, source code, etc.</a:t>
                      </a:r>
                    </a:p>
                    <a:p>
                      <a:pPr marL="0" marR="0" algn="l">
                        <a:lnSpc>
                          <a:spcPct val="15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Presentation &amp; demo video</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6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p>
                  </a:txBody>
                  <a:tcPr marL="68580" marR="68580" marT="0" marB="0"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274201585"/>
                  </a:ext>
                </a:extLst>
              </a:tr>
            </a:tbl>
          </a:graphicData>
        </a:graphic>
      </p:graphicFrame>
    </p:spTree>
    <p:extLst>
      <p:ext uri="{BB962C8B-B14F-4D97-AF65-F5344CB8AC3E}">
        <p14:creationId xmlns:p14="http://schemas.microsoft.com/office/powerpoint/2010/main" val="34396825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390650"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2: PROBLEM DESCRIPTION</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71450" y="688084"/>
            <a:ext cx="8467725"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Technologies, Frameworks, Libraries in use</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graphicFrame>
        <p:nvGraphicFramePr>
          <p:cNvPr id="8" name="Table 7">
            <a:extLst>
              <a:ext uri="{FF2B5EF4-FFF2-40B4-BE49-F238E27FC236}">
                <a16:creationId xmlns:a16="http://schemas.microsoft.com/office/drawing/2014/main" id="{7A203842-FC56-4F0F-A0AA-3BB6497806BD}"/>
              </a:ext>
            </a:extLst>
          </p:cNvPr>
          <p:cNvGraphicFramePr>
            <a:graphicFrameLocks noGrp="1"/>
          </p:cNvGraphicFramePr>
          <p:nvPr>
            <p:extLst>
              <p:ext uri="{D42A27DB-BD31-4B8C-83A1-F6EECF244321}">
                <p14:modId xmlns:p14="http://schemas.microsoft.com/office/powerpoint/2010/main" val="3089924851"/>
              </p:ext>
            </p:extLst>
          </p:nvPr>
        </p:nvGraphicFramePr>
        <p:xfrm>
          <a:off x="1447800" y="1823512"/>
          <a:ext cx="6572250" cy="4096180"/>
        </p:xfrm>
        <a:graphic>
          <a:graphicData uri="http://schemas.openxmlformats.org/drawingml/2006/table">
            <a:tbl>
              <a:tblPr firstRow="1" bandRow="1">
                <a:tableStyleId>{5C22544A-7EE6-4342-B048-85BDC9FD1C3A}</a:tableStyleId>
              </a:tblPr>
              <a:tblGrid>
                <a:gridCol w="3105150">
                  <a:extLst>
                    <a:ext uri="{9D8B030D-6E8A-4147-A177-3AD203B41FA5}">
                      <a16:colId xmlns:a16="http://schemas.microsoft.com/office/drawing/2014/main" val="2757838219"/>
                    </a:ext>
                  </a:extLst>
                </a:gridCol>
                <a:gridCol w="3467100">
                  <a:extLst>
                    <a:ext uri="{9D8B030D-6E8A-4147-A177-3AD203B41FA5}">
                      <a16:colId xmlns:a16="http://schemas.microsoft.com/office/drawing/2014/main" val="1899635479"/>
                    </a:ext>
                  </a:extLst>
                </a:gridCol>
              </a:tblGrid>
              <a:tr h="609560">
                <a:tc>
                  <a:txBody>
                    <a:bodyPr/>
                    <a:lstStyle/>
                    <a:p>
                      <a:pPr algn="ctr"/>
                      <a:r>
                        <a:rPr lang="en-US" sz="1900" noProof="1">
                          <a:latin typeface="Linh AvantGarde" panose="02000603030000020004" pitchFamily="2" charset="0"/>
                          <a:cs typeface="Times New Roman" panose="02020603050405020304" pitchFamily="18" charset="0"/>
                        </a:rPr>
                        <a:t>Tools</a:t>
                      </a:r>
                    </a:p>
                  </a:txBody>
                  <a:tcPr marL="85726" marR="85726" marT="42863" marB="42863"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tc>
                  <a:txBody>
                    <a:bodyPr/>
                    <a:lstStyle/>
                    <a:p>
                      <a:pPr algn="ctr"/>
                      <a:r>
                        <a:rPr lang="en-US" sz="1900" noProof="1">
                          <a:latin typeface="Linh AvantGarde" panose="02000603030000020004" pitchFamily="2" charset="0"/>
                          <a:cs typeface="Times New Roman" panose="02020603050405020304" pitchFamily="18" charset="0"/>
                        </a:rPr>
                        <a:t>Objectives</a:t>
                      </a:r>
                    </a:p>
                  </a:txBody>
                  <a:tcPr marL="85726" marR="85726" marT="42863" marB="42863" anchor="ctr">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extLst>
                  <a:ext uri="{0D108BD9-81ED-4DB2-BD59-A6C34878D82A}">
                    <a16:rowId xmlns:a16="http://schemas.microsoft.com/office/drawing/2014/main" val="831492692"/>
                  </a:ext>
                </a:extLst>
              </a:tr>
              <a:tr h="508773">
                <a:tc>
                  <a:txBody>
                    <a:bodyPr/>
                    <a:lstStyle/>
                    <a:p>
                      <a:pPr marL="0" marR="0" algn="just">
                        <a:lnSpc>
                          <a:spcPct val="150000"/>
                        </a:lnSpc>
                        <a:spcBef>
                          <a:spcPts val="0"/>
                        </a:spcBef>
                        <a:spcAft>
                          <a:spcPts val="0"/>
                        </a:spcAft>
                      </a:pPr>
                      <a:r>
                        <a:rPr lang="en-US" sz="18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E(</a:t>
                      </a:r>
                      <a:r>
                        <a:rPr lang="en-US" sz="1800" b="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fx</a:t>
                      </a:r>
                      <a:r>
                        <a:rPr lang="en-US" sz="18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t>
                      </a:r>
                      <a:r>
                        <a:rPr lang="en-US" sz="1800" b="1"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clipse</a:t>
                      </a:r>
                      <a:r>
                        <a:rPr lang="en-US" sz="18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Windows 64 bits</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IDE</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458140497"/>
                  </a:ext>
                </a:extLst>
              </a:tr>
              <a:tr h="466092">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GitHub</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Version Control</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424295931"/>
                  </a:ext>
                </a:extLst>
              </a:tr>
              <a:tr h="502351">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Asana</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Project Management</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94284227"/>
                  </a:ext>
                </a:extLst>
              </a:tr>
              <a:tr h="502351">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SceneBuilder</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GUI design</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612035135"/>
                  </a:ext>
                </a:extLst>
              </a:tr>
              <a:tr h="502351">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Java</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Programming Language</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274201585"/>
                  </a:ext>
                </a:extLst>
              </a:tr>
              <a:tr h="502351">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Maven Project</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Java library management tool</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587576817"/>
                  </a:ext>
                </a:extLst>
              </a:tr>
              <a:tr h="502351">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Astah</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UML design tool</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995322931"/>
                  </a:ext>
                </a:extLst>
              </a:tr>
            </a:tbl>
          </a:graphicData>
        </a:graphic>
      </p:graphicFrame>
    </p:spTree>
    <p:extLst>
      <p:ext uri="{BB962C8B-B14F-4D97-AF65-F5344CB8AC3E}">
        <p14:creationId xmlns:p14="http://schemas.microsoft.com/office/powerpoint/2010/main" val="34488079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390650"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2: PROBLEM DESCRIPTION</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71450" y="688084"/>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Problem Solving Strategies</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graphicFrame>
        <p:nvGraphicFramePr>
          <p:cNvPr id="8" name="Table 7">
            <a:extLst>
              <a:ext uri="{FF2B5EF4-FFF2-40B4-BE49-F238E27FC236}">
                <a16:creationId xmlns:a16="http://schemas.microsoft.com/office/drawing/2014/main" id="{7A203842-FC56-4F0F-A0AA-3BB6497806BD}"/>
              </a:ext>
            </a:extLst>
          </p:cNvPr>
          <p:cNvGraphicFramePr>
            <a:graphicFrameLocks noGrp="1"/>
          </p:cNvGraphicFramePr>
          <p:nvPr>
            <p:extLst>
              <p:ext uri="{D42A27DB-BD31-4B8C-83A1-F6EECF244321}">
                <p14:modId xmlns:p14="http://schemas.microsoft.com/office/powerpoint/2010/main" val="649597301"/>
              </p:ext>
            </p:extLst>
          </p:nvPr>
        </p:nvGraphicFramePr>
        <p:xfrm>
          <a:off x="923925" y="1952780"/>
          <a:ext cx="7502896" cy="3427951"/>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2757838219"/>
                    </a:ext>
                  </a:extLst>
                </a:gridCol>
                <a:gridCol w="1868589">
                  <a:extLst>
                    <a:ext uri="{9D8B030D-6E8A-4147-A177-3AD203B41FA5}">
                      <a16:colId xmlns:a16="http://schemas.microsoft.com/office/drawing/2014/main" val="1899635479"/>
                    </a:ext>
                  </a:extLst>
                </a:gridCol>
                <a:gridCol w="3834082">
                  <a:extLst>
                    <a:ext uri="{9D8B030D-6E8A-4147-A177-3AD203B41FA5}">
                      <a16:colId xmlns:a16="http://schemas.microsoft.com/office/drawing/2014/main" val="2032602893"/>
                    </a:ext>
                  </a:extLst>
                </a:gridCol>
              </a:tblGrid>
              <a:tr h="542770">
                <a:tc>
                  <a:txBody>
                    <a:bodyPr/>
                    <a:lstStyle/>
                    <a:p>
                      <a:pPr marL="0" marR="0" algn="ctr">
                        <a:lnSpc>
                          <a:spcPct val="150000"/>
                        </a:lnSpc>
                        <a:spcBef>
                          <a:spcPts val="0"/>
                        </a:spcBef>
                        <a:spcAft>
                          <a:spcPts val="0"/>
                        </a:spcAft>
                      </a:pPr>
                      <a:r>
                        <a:rPr lang="en-US" sz="1900" b="1" kern="100" dirty="0">
                          <a:solidFill>
                            <a:schemeClr val="bg1"/>
                          </a:solidFill>
                          <a:effectLst/>
                          <a:latin typeface="Linh AvantGarde" panose="02000603030000020004"/>
                          <a:ea typeface="Calibri" panose="020F0502020204030204" pitchFamily="34" charset="0"/>
                          <a:cs typeface="Times New Roman" panose="02020603050405020304" pitchFamily="18" charset="0"/>
                        </a:rPr>
                        <a:t>Library</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tc>
                  <a:txBody>
                    <a:bodyPr/>
                    <a:lstStyle/>
                    <a:p>
                      <a:pPr marL="0" marR="0" algn="ctr">
                        <a:lnSpc>
                          <a:spcPct val="150000"/>
                        </a:lnSpc>
                        <a:spcBef>
                          <a:spcPts val="0"/>
                        </a:spcBef>
                        <a:spcAft>
                          <a:spcPts val="0"/>
                        </a:spcAft>
                      </a:pPr>
                      <a:r>
                        <a:rPr lang="en-US" sz="1900" b="1" kern="100" dirty="0">
                          <a:solidFill>
                            <a:schemeClr val="bg1"/>
                          </a:solidFill>
                          <a:effectLst/>
                          <a:latin typeface="Linh AvantGarde" panose="02000603030000020004"/>
                          <a:ea typeface="Calibri" panose="020F0502020204030204" pitchFamily="34" charset="0"/>
                          <a:cs typeface="Times New Roman" panose="02020603050405020304" pitchFamily="18" charset="0"/>
                        </a:rPr>
                        <a:t>Version</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tc>
                  <a:txBody>
                    <a:bodyPr/>
                    <a:lstStyle/>
                    <a:p>
                      <a:pPr marL="0" marR="0" algn="ctr">
                        <a:lnSpc>
                          <a:spcPct val="150000"/>
                        </a:lnSpc>
                        <a:spcBef>
                          <a:spcPts val="0"/>
                        </a:spcBef>
                        <a:spcAft>
                          <a:spcPts val="0"/>
                        </a:spcAft>
                      </a:pPr>
                      <a:r>
                        <a:rPr lang="en-US" sz="1900" b="1" kern="100" dirty="0">
                          <a:solidFill>
                            <a:schemeClr val="bg1"/>
                          </a:solidFill>
                          <a:effectLst/>
                          <a:latin typeface="Linh AvantGarde" panose="02000603030000020004"/>
                          <a:ea typeface="Calibri" panose="020F0502020204030204" pitchFamily="34" charset="0"/>
                          <a:cs typeface="Times New Roman" panose="02020603050405020304" pitchFamily="18" charset="0"/>
                        </a:rPr>
                        <a:t>Description</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solidFill>
                      <a:srgbClr val="C81F30"/>
                    </a:solidFill>
                  </a:tcPr>
                </a:tc>
                <a:extLst>
                  <a:ext uri="{0D108BD9-81ED-4DB2-BD59-A6C34878D82A}">
                    <a16:rowId xmlns:a16="http://schemas.microsoft.com/office/drawing/2014/main" val="831492692"/>
                  </a:ext>
                </a:extLst>
              </a:tr>
              <a:tr h="556778">
                <a:tc>
                  <a:txBody>
                    <a:bodyPr/>
                    <a:lstStyle/>
                    <a:p>
                      <a:pPr marL="0" marR="0" algn="ctr">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JDK</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19.0.0</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Java core library</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458140497"/>
                  </a:ext>
                </a:extLst>
              </a:tr>
              <a:tr h="362232">
                <a:tc>
                  <a:txBody>
                    <a:bodyPr/>
                    <a:lstStyle/>
                    <a:p>
                      <a:pPr marL="0" marR="0" algn="ctr">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gson</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2.9.0</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Converting Java objects to JSON</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424295931"/>
                  </a:ext>
                </a:extLst>
              </a:tr>
              <a:tr h="489867">
                <a:tc>
                  <a:txBody>
                    <a:bodyPr/>
                    <a:lstStyle/>
                    <a:p>
                      <a:pPr marL="0" marR="0" algn="ctr">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json-simple</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1.1.1</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Parsing and generating JSON</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94284227"/>
                  </a:ext>
                </a:extLst>
              </a:tr>
              <a:tr h="489867">
                <a:tc>
                  <a:txBody>
                    <a:bodyPr/>
                    <a:lstStyle/>
                    <a:p>
                      <a:pPr marL="0" marR="0" algn="ctr">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jsoup</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1.15.3</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Web scraping and HTML parsing</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612035135"/>
                  </a:ext>
                </a:extLst>
              </a:tr>
              <a:tr h="489867">
                <a:tc>
                  <a:txBody>
                    <a:bodyPr/>
                    <a:lstStyle/>
                    <a:p>
                      <a:pPr marL="0" marR="0" algn="ctr">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json</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20220320</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A lightweight data interchange format</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2274201585"/>
                  </a:ext>
                </a:extLst>
              </a:tr>
              <a:tr h="489867">
                <a:tc>
                  <a:txBody>
                    <a:bodyPr/>
                    <a:lstStyle/>
                    <a:p>
                      <a:pPr marL="0" marR="0" algn="ctr">
                        <a:lnSpc>
                          <a:spcPct val="150000"/>
                        </a:lnSpc>
                        <a:spcBef>
                          <a:spcPts val="0"/>
                        </a:spcBef>
                        <a:spcAft>
                          <a:spcPts val="0"/>
                        </a:spcAft>
                      </a:pPr>
                      <a:r>
                        <a:rPr lang="en-US" sz="1800" b="1"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javaFX</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16</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8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GUI coding (event handling, …)</a:t>
                      </a:r>
                    </a:p>
                  </a:txBody>
                  <a:tcPr marL="68580" marR="68580" marT="0" marB="0">
                    <a:lnL w="12700" cap="flat" cmpd="sng" algn="ctr">
                      <a:solidFill>
                        <a:srgbClr val="204B73"/>
                      </a:solidFill>
                      <a:prstDash val="solid"/>
                      <a:round/>
                      <a:headEnd type="none" w="med" len="med"/>
                      <a:tailEnd type="none" w="med" len="med"/>
                    </a:lnL>
                    <a:lnR w="12700" cap="flat" cmpd="sng" algn="ctr">
                      <a:solidFill>
                        <a:srgbClr val="204B73"/>
                      </a:solidFill>
                      <a:prstDash val="solid"/>
                      <a:round/>
                      <a:headEnd type="none" w="med" len="med"/>
                      <a:tailEnd type="none" w="med" len="med"/>
                    </a:lnR>
                    <a:lnT w="12700" cap="flat" cmpd="sng" algn="ctr">
                      <a:solidFill>
                        <a:srgbClr val="204B73"/>
                      </a:solidFill>
                      <a:prstDash val="solid"/>
                      <a:round/>
                      <a:headEnd type="none" w="med" len="med"/>
                      <a:tailEnd type="none" w="med" len="med"/>
                    </a:lnT>
                    <a:lnB w="12700" cap="flat" cmpd="sng" algn="ctr">
                      <a:solidFill>
                        <a:srgbClr val="204B73"/>
                      </a:solidFill>
                      <a:prstDash val="solid"/>
                      <a:round/>
                      <a:headEnd type="none" w="med" len="med"/>
                      <a:tailEnd type="none" w="med" len="med"/>
                    </a:lnB>
                    <a:noFill/>
                  </a:tcPr>
                </a:tc>
                <a:extLst>
                  <a:ext uri="{0D108BD9-81ED-4DB2-BD59-A6C34878D82A}">
                    <a16:rowId xmlns:a16="http://schemas.microsoft.com/office/drawing/2014/main" val="1404920314"/>
                  </a:ext>
                </a:extLst>
              </a:tr>
            </a:tbl>
          </a:graphicData>
        </a:graphic>
      </p:graphicFrame>
    </p:spTree>
    <p:extLst>
      <p:ext uri="{BB962C8B-B14F-4D97-AF65-F5344CB8AC3E}">
        <p14:creationId xmlns:p14="http://schemas.microsoft.com/office/powerpoint/2010/main" val="33209152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307167" y="-21311"/>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3: REQUIREMENT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80683" y="555766"/>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 Base data Specification</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graphicFrame>
        <p:nvGraphicFramePr>
          <p:cNvPr id="9" name="Table 8">
            <a:extLst>
              <a:ext uri="{FF2B5EF4-FFF2-40B4-BE49-F238E27FC236}">
                <a16:creationId xmlns:a16="http://schemas.microsoft.com/office/drawing/2014/main" id="{F82A1357-774D-4778-AC83-03FB5D683031}"/>
              </a:ext>
            </a:extLst>
          </p:cNvPr>
          <p:cNvGraphicFramePr>
            <a:graphicFrameLocks noGrp="1"/>
          </p:cNvGraphicFramePr>
          <p:nvPr>
            <p:extLst>
              <p:ext uri="{D42A27DB-BD31-4B8C-83A1-F6EECF244321}">
                <p14:modId xmlns:p14="http://schemas.microsoft.com/office/powerpoint/2010/main" val="1449658916"/>
              </p:ext>
            </p:extLst>
          </p:nvPr>
        </p:nvGraphicFramePr>
        <p:xfrm>
          <a:off x="1791369" y="1015417"/>
          <a:ext cx="6045464" cy="5388039"/>
        </p:xfrm>
        <a:graphic>
          <a:graphicData uri="http://schemas.openxmlformats.org/drawingml/2006/table">
            <a:tbl>
              <a:tblPr firstRow="1" bandRow="1">
                <a:tableStyleId>{21E4AEA4-8DFA-4A89-87EB-49C32662AFE0}</a:tableStyleId>
              </a:tblPr>
              <a:tblGrid>
                <a:gridCol w="1419286">
                  <a:extLst>
                    <a:ext uri="{9D8B030D-6E8A-4147-A177-3AD203B41FA5}">
                      <a16:colId xmlns:a16="http://schemas.microsoft.com/office/drawing/2014/main" val="4281086126"/>
                    </a:ext>
                  </a:extLst>
                </a:gridCol>
                <a:gridCol w="2257253">
                  <a:extLst>
                    <a:ext uri="{9D8B030D-6E8A-4147-A177-3AD203B41FA5}">
                      <a16:colId xmlns:a16="http://schemas.microsoft.com/office/drawing/2014/main" val="2734667285"/>
                    </a:ext>
                  </a:extLst>
                </a:gridCol>
                <a:gridCol w="2368925">
                  <a:extLst>
                    <a:ext uri="{9D8B030D-6E8A-4147-A177-3AD203B41FA5}">
                      <a16:colId xmlns:a16="http://schemas.microsoft.com/office/drawing/2014/main" val="1709290530"/>
                    </a:ext>
                  </a:extLst>
                </a:gridCol>
              </a:tblGrid>
              <a:tr h="283711">
                <a:tc>
                  <a:txBody>
                    <a:bodyPr/>
                    <a:lstStyle/>
                    <a:p>
                      <a:pPr marL="0" marR="0" algn="ctr">
                        <a:lnSpc>
                          <a:spcPct val="150000"/>
                        </a:lnSpc>
                        <a:spcBef>
                          <a:spcPts val="0"/>
                        </a:spcBef>
                        <a:spcAft>
                          <a:spcPts val="0"/>
                        </a:spcAft>
                      </a:pPr>
                      <a:r>
                        <a:rPr lang="en-US" sz="1400" kern="100" dirty="0">
                          <a:solidFill>
                            <a:schemeClr val="bg1"/>
                          </a:solidFill>
                          <a:effectLst/>
                          <a:latin typeface="Linh AvantGarde" panose="02000603030000020004"/>
                        </a:rPr>
                        <a:t>Entity</a:t>
                      </a:r>
                      <a:endParaRPr lang="en-US" sz="1400" kern="100" dirty="0">
                        <a:solidFill>
                          <a:schemeClr val="bg1"/>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rgbClr val="C00000"/>
                    </a:solidFill>
                  </a:tcPr>
                </a:tc>
                <a:tc>
                  <a:txBody>
                    <a:bodyPr/>
                    <a:lstStyle/>
                    <a:p>
                      <a:pPr marL="0" marR="0" algn="ctr">
                        <a:lnSpc>
                          <a:spcPct val="150000"/>
                        </a:lnSpc>
                        <a:spcBef>
                          <a:spcPts val="0"/>
                        </a:spcBef>
                        <a:spcAft>
                          <a:spcPts val="0"/>
                        </a:spcAft>
                      </a:pPr>
                      <a:r>
                        <a:rPr lang="en-US" sz="1400" kern="100" dirty="0">
                          <a:solidFill>
                            <a:schemeClr val="bg1"/>
                          </a:solidFill>
                          <a:effectLst/>
                          <a:latin typeface="Linh AvantGarde" panose="02000603030000020004"/>
                        </a:rPr>
                        <a:t>Attribute</a:t>
                      </a:r>
                      <a:endParaRPr lang="en-US" sz="1400" kern="100" dirty="0">
                        <a:solidFill>
                          <a:schemeClr val="bg1"/>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rgbClr val="C00000"/>
                    </a:solidFill>
                  </a:tcPr>
                </a:tc>
                <a:tc>
                  <a:txBody>
                    <a:bodyPr/>
                    <a:lstStyle/>
                    <a:p>
                      <a:pPr marL="0" marR="0" algn="ctr">
                        <a:lnSpc>
                          <a:spcPct val="150000"/>
                        </a:lnSpc>
                        <a:spcBef>
                          <a:spcPts val="0"/>
                        </a:spcBef>
                        <a:spcAft>
                          <a:spcPts val="0"/>
                        </a:spcAft>
                      </a:pPr>
                      <a:r>
                        <a:rPr lang="en-US" sz="1400" kern="100" dirty="0">
                          <a:solidFill>
                            <a:schemeClr val="bg1"/>
                          </a:solidFill>
                          <a:effectLst/>
                          <a:latin typeface="Linh AvantGarde" panose="02000603030000020004"/>
                        </a:rPr>
                        <a:t>Description</a:t>
                      </a:r>
                      <a:endParaRPr lang="en-US" sz="1400" kern="100" dirty="0">
                        <a:solidFill>
                          <a:schemeClr val="bg1"/>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1792498894"/>
                  </a:ext>
                </a:extLst>
              </a:tr>
              <a:tr h="202659">
                <a:tc rowSpan="6">
                  <a:txBody>
                    <a:bodyPr/>
                    <a:lstStyle/>
                    <a:p>
                      <a:pPr marL="0" marR="0" algn="ctr">
                        <a:lnSpc>
                          <a:spcPct val="150000"/>
                        </a:lnSpc>
                        <a:spcBef>
                          <a:spcPts val="0"/>
                        </a:spcBef>
                        <a:spcAft>
                          <a:spcPts val="0"/>
                        </a:spcAft>
                      </a:pPr>
                      <a:r>
                        <a:rPr lang="en-US" sz="1000" b="1" kern="100" dirty="0" err="1">
                          <a:solidFill>
                            <a:schemeClr val="accent2">
                              <a:lumMod val="75000"/>
                            </a:schemeClr>
                          </a:solidFill>
                          <a:effectLst/>
                          <a:latin typeface="Linh AvantGarde" panose="02000603030000020004"/>
                        </a:rPr>
                        <a:t>Thời</a:t>
                      </a:r>
                      <a:r>
                        <a:rPr lang="vi-VN" sz="1000" b="1" kern="100" dirty="0">
                          <a:solidFill>
                            <a:schemeClr val="accent2">
                              <a:lumMod val="75000"/>
                            </a:schemeClr>
                          </a:solidFill>
                          <a:effectLst/>
                        </a:rPr>
                        <a:t> kỳ</a:t>
                      </a:r>
                      <a:endParaRPr lang="en-US" sz="1000" b="1" kern="100" dirty="0">
                        <a:solidFill>
                          <a:schemeClr val="accent2">
                            <a:lumMod val="75000"/>
                          </a:schemeClr>
                        </a:solidFill>
                        <a:effectLst/>
                        <a:latin typeface="Linh AvantGarde" panose="02000603030000020004"/>
                      </a:endParaRPr>
                    </a:p>
                    <a:p>
                      <a:pPr marL="0" marR="0" algn="ctr">
                        <a:lnSpc>
                          <a:spcPct val="150000"/>
                        </a:lnSpc>
                        <a:spcBef>
                          <a:spcPts val="0"/>
                        </a:spcBef>
                        <a:spcAft>
                          <a:spcPts val="0"/>
                        </a:spcAft>
                      </a:pPr>
                      <a:r>
                        <a:rPr lang="en-US" sz="1000" b="1" kern="100" dirty="0">
                          <a:solidFill>
                            <a:schemeClr val="accent2">
                              <a:lumMod val="75000"/>
                            </a:schemeClr>
                          </a:solidFill>
                          <a:effectLst/>
                          <a:latin typeface="Linh AvantGarde" panose="02000603030000020004"/>
                        </a:rPr>
                        <a:t>(Dynasties)</a:t>
                      </a:r>
                      <a:endParaRPr lang="en-US" sz="10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Tên</a:t>
                      </a:r>
                      <a:r>
                        <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(Name)</a:t>
                      </a: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rowSpan="6">
                  <a:txBody>
                    <a:bodyPr/>
                    <a:lstStyle/>
                    <a:p>
                      <a:pPr marL="0" marR="0" algn="ctr">
                        <a:lnSpc>
                          <a:spcPct val="150000"/>
                        </a:lnSpc>
                        <a:spcBef>
                          <a:spcPts val="0"/>
                        </a:spcBef>
                        <a:spcAft>
                          <a:spcPts val="0"/>
                        </a:spcAft>
                      </a:pPr>
                      <a:r>
                        <a:rPr lang="en-US" sz="1000" kern="100" dirty="0">
                          <a:solidFill>
                            <a:schemeClr val="accent2">
                              <a:lumMod val="75000"/>
                            </a:schemeClr>
                          </a:solidFill>
                          <a:effectLst/>
                          <a:latin typeface="Linh AvantGarde" panose="02000603030000020004"/>
                        </a:rPr>
                        <a:t>This entity depicts all dynasties of Viet Nam History</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0331179"/>
                  </a:ext>
                </a:extLst>
              </a:tr>
              <a:tr h="202659">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Kinh</a:t>
                      </a:r>
                      <a:r>
                        <a:rPr lang="en-US" sz="1000" kern="100" dirty="0">
                          <a:solidFill>
                            <a:schemeClr val="accent2">
                              <a:lumMod val="75000"/>
                            </a:schemeClr>
                          </a:solidFill>
                          <a:effectLst/>
                          <a:latin typeface="Linh AvantGarde" panose="02000603030000020004"/>
                        </a:rPr>
                        <a:t> </a:t>
                      </a:r>
                      <a:r>
                        <a:rPr lang="en-US" sz="1000" kern="100" dirty="0" err="1">
                          <a:solidFill>
                            <a:schemeClr val="accent2">
                              <a:lumMod val="75000"/>
                            </a:schemeClr>
                          </a:solidFill>
                          <a:effectLst/>
                          <a:latin typeface="Linh AvantGarde" panose="02000603030000020004"/>
                        </a:rPr>
                        <a:t>đô</a:t>
                      </a:r>
                      <a:r>
                        <a:rPr lang="en-US" sz="1000" kern="100" dirty="0">
                          <a:solidFill>
                            <a:schemeClr val="accent2">
                              <a:lumMod val="75000"/>
                            </a:schemeClr>
                          </a:solidFill>
                          <a:effectLst/>
                          <a:latin typeface="Linh AvantGarde" panose="02000603030000020004"/>
                        </a:rPr>
                        <a:t> (Capital)</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728302481"/>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Các</a:t>
                      </a:r>
                      <a:r>
                        <a:rPr lang="vi-VN" sz="1000" kern="100" dirty="0">
                          <a:solidFill>
                            <a:schemeClr val="accent2">
                              <a:lumMod val="75000"/>
                            </a:schemeClr>
                          </a:solidFill>
                          <a:effectLst/>
                        </a:rPr>
                        <a:t> đời vua (Kings)</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065985630"/>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Người</a:t>
                      </a:r>
                      <a:r>
                        <a:rPr lang="vi-VN" sz="1000" kern="100" dirty="0">
                          <a:solidFill>
                            <a:schemeClr val="accent2">
                              <a:lumMod val="75000"/>
                            </a:schemeClr>
                          </a:solidFill>
                          <a:effectLst/>
                        </a:rPr>
                        <a:t> sáng lập (Founder)</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098614000"/>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Thời</a:t>
                      </a:r>
                      <a:r>
                        <a:rPr lang="vi-VN" sz="1000" kern="100" dirty="0">
                          <a:solidFill>
                            <a:schemeClr val="accent2">
                              <a:lumMod val="75000"/>
                            </a:schemeClr>
                          </a:solidFill>
                          <a:effectLst/>
                        </a:rPr>
                        <a:t> gian tồn tại (Period)</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086917655"/>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Quốc</a:t>
                      </a:r>
                      <a:r>
                        <a:rPr lang="vi-VN" sz="1000" kern="100" dirty="0">
                          <a:solidFill>
                            <a:schemeClr val="accent2">
                              <a:lumMod val="75000"/>
                            </a:schemeClr>
                          </a:solidFill>
                          <a:effectLst/>
                        </a:rPr>
                        <a:t> hiệu (Nation’s name)</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131398009"/>
                  </a:ext>
                </a:extLst>
              </a:tr>
              <a:tr h="201655">
                <a:tc rowSpan="5">
                  <a:txBody>
                    <a:bodyPr/>
                    <a:lstStyle/>
                    <a:p>
                      <a:pPr marL="0" marR="0" algn="ctr">
                        <a:lnSpc>
                          <a:spcPct val="150000"/>
                        </a:lnSpc>
                        <a:spcBef>
                          <a:spcPts val="0"/>
                        </a:spcBef>
                        <a:spcAft>
                          <a:spcPts val="0"/>
                        </a:spcAft>
                      </a:pPr>
                      <a:r>
                        <a:rPr lang="vi-VN" sz="1000" b="1" kern="100" dirty="0">
                          <a:solidFill>
                            <a:schemeClr val="accent2">
                              <a:lumMod val="75000"/>
                            </a:schemeClr>
                          </a:solidFill>
                          <a:effectLst/>
                        </a:rPr>
                        <a:t>Nhân vật lịch sử</a:t>
                      </a:r>
                      <a:endParaRPr lang="en-US" sz="1000" b="1" kern="100" dirty="0">
                        <a:solidFill>
                          <a:schemeClr val="accent2">
                            <a:lumMod val="75000"/>
                          </a:schemeClr>
                        </a:solidFill>
                        <a:effectLst/>
                        <a:latin typeface="Linh AvantGarde" panose="02000603030000020004"/>
                      </a:endParaRPr>
                    </a:p>
                    <a:p>
                      <a:pPr marL="0" marR="0" algn="ctr">
                        <a:lnSpc>
                          <a:spcPct val="150000"/>
                        </a:lnSpc>
                        <a:spcBef>
                          <a:spcPts val="0"/>
                        </a:spcBef>
                        <a:spcAft>
                          <a:spcPts val="0"/>
                        </a:spcAft>
                      </a:pPr>
                      <a:r>
                        <a:rPr lang="vi-VN" sz="1000" b="1" kern="100" dirty="0">
                          <a:solidFill>
                            <a:schemeClr val="accent2">
                              <a:lumMod val="75000"/>
                            </a:schemeClr>
                          </a:solidFill>
                          <a:effectLst/>
                        </a:rPr>
                        <a:t>(Figures)</a:t>
                      </a:r>
                      <a:endParaRPr lang="en-US" sz="10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Tên</a:t>
                      </a:r>
                      <a:r>
                        <a:rPr lang="vi-VN" sz="1000" kern="100" dirty="0">
                          <a:solidFill>
                            <a:schemeClr val="accent2">
                              <a:lumMod val="75000"/>
                            </a:schemeClr>
                          </a:solidFill>
                          <a:effectLst/>
                        </a:rPr>
                        <a:t> (Name)</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rowSpan="5">
                  <a:txBody>
                    <a:bodyPr/>
                    <a:lstStyle/>
                    <a:p>
                      <a:pPr marL="0" marR="0" algn="ctr">
                        <a:lnSpc>
                          <a:spcPct val="150000"/>
                        </a:lnSpc>
                        <a:spcBef>
                          <a:spcPts val="0"/>
                        </a:spcBef>
                        <a:spcAft>
                          <a:spcPts val="0"/>
                        </a:spcAft>
                      </a:pPr>
                      <a:r>
                        <a:rPr lang="en-US" sz="1000" kern="100" dirty="0">
                          <a:solidFill>
                            <a:schemeClr val="accent2">
                              <a:lumMod val="75000"/>
                            </a:schemeClr>
                          </a:solidFill>
                          <a:effectLst/>
                          <a:latin typeface="Linh AvantGarde" panose="02000603030000020004"/>
                        </a:rPr>
                        <a:t>This entity lists all Vietnamese historical figures, which may also include </a:t>
                      </a:r>
                      <a:r>
                        <a:rPr lang="en-US" sz="1000" kern="100" dirty="0" err="1">
                          <a:solidFill>
                            <a:schemeClr val="accent2">
                              <a:lumMod val="75000"/>
                            </a:schemeClr>
                          </a:solidFill>
                          <a:effectLst/>
                          <a:latin typeface="Linh AvantGarde" panose="02000603030000020004"/>
                        </a:rPr>
                        <a:t>Vua</a:t>
                      </a:r>
                      <a:r>
                        <a:rPr lang="en-US" sz="1000" kern="100" dirty="0">
                          <a:solidFill>
                            <a:schemeClr val="accent2">
                              <a:lumMod val="75000"/>
                            </a:schemeClr>
                          </a:solidFill>
                          <a:effectLst/>
                          <a:latin typeface="Linh AvantGarde" panose="02000603030000020004"/>
                        </a:rPr>
                        <a:t> (King)</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764857558"/>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Năm</a:t>
                      </a:r>
                      <a:r>
                        <a:rPr lang="vi-VN" sz="1000" kern="100" dirty="0">
                          <a:solidFill>
                            <a:schemeClr val="accent2">
                              <a:lumMod val="75000"/>
                            </a:schemeClr>
                          </a:solidFill>
                          <a:effectLst/>
                        </a:rPr>
                        <a:t> sinh (Year of birth)</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95690040"/>
                  </a:ext>
                </a:extLst>
              </a:tr>
              <a:tr h="201655">
                <a:tc vMerge="1">
                  <a:txBody>
                    <a:bodyPr/>
                    <a:lstStyle/>
                    <a:p>
                      <a:endParaRPr lang="en-US"/>
                    </a:p>
                  </a:txBody>
                  <a:tcPr/>
                </a:tc>
                <a:tc>
                  <a:txBody>
                    <a:bodyPr/>
                    <a:lstStyle/>
                    <a:p>
                      <a:pPr marL="0" marR="0" algn="just">
                        <a:lnSpc>
                          <a:spcPct val="150000"/>
                        </a:lnSpc>
                        <a:spcBef>
                          <a:spcPts val="0"/>
                        </a:spcBef>
                        <a:spcAft>
                          <a:spcPts val="0"/>
                        </a:spcAft>
                      </a:pPr>
                      <a:r>
                        <a:rPr lang="vi-VN" sz="1000" kern="100" dirty="0">
                          <a:solidFill>
                            <a:schemeClr val="accent2">
                              <a:lumMod val="75000"/>
                            </a:schemeClr>
                          </a:solidFill>
                          <a:effectLst/>
                        </a:rPr>
                        <a:t>Năm mất (Year of death)</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673797952"/>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Quê</a:t>
                      </a:r>
                      <a:r>
                        <a:rPr lang="vi-VN" sz="1000" kern="100" dirty="0">
                          <a:solidFill>
                            <a:schemeClr val="accent2">
                              <a:lumMod val="75000"/>
                            </a:schemeClr>
                          </a:solidFill>
                          <a:effectLst/>
                        </a:rPr>
                        <a:t> quán (Hometown)</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927942245"/>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Thời</a:t>
                      </a:r>
                      <a:r>
                        <a:rPr lang="vi-VN" sz="1000" kern="100" dirty="0">
                          <a:solidFill>
                            <a:schemeClr val="accent2">
                              <a:lumMod val="75000"/>
                            </a:schemeClr>
                          </a:solidFill>
                          <a:effectLst/>
                        </a:rPr>
                        <a:t> kỳ (</a:t>
                      </a:r>
                      <a:r>
                        <a:rPr lang="en-US" sz="1000" kern="100" dirty="0">
                          <a:solidFill>
                            <a:schemeClr val="accent2">
                              <a:lumMod val="75000"/>
                            </a:schemeClr>
                          </a:solidFill>
                          <a:effectLst/>
                          <a:latin typeface="Linh AvantGarde" panose="02000603030000020004"/>
                        </a:rPr>
                        <a:t>D</a:t>
                      </a:r>
                      <a:r>
                        <a:rPr lang="vi-VN" sz="1000" kern="100" dirty="0">
                          <a:solidFill>
                            <a:schemeClr val="accent2">
                              <a:lumMod val="75000"/>
                            </a:schemeClr>
                          </a:solidFill>
                          <a:effectLst/>
                        </a:rPr>
                        <a:t>ynasty)</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201080497"/>
                  </a:ext>
                </a:extLst>
              </a:tr>
              <a:tr h="201655">
                <a:tc rowSpan="5">
                  <a:txBody>
                    <a:bodyPr/>
                    <a:lstStyle/>
                    <a:p>
                      <a:pPr marL="0" marR="0" algn="ctr">
                        <a:lnSpc>
                          <a:spcPct val="150000"/>
                        </a:lnSpc>
                        <a:spcBef>
                          <a:spcPts val="0"/>
                        </a:spcBef>
                        <a:spcAft>
                          <a:spcPts val="0"/>
                        </a:spcAft>
                      </a:pPr>
                      <a:r>
                        <a:rPr lang="vi-VN" sz="1000" b="1" kern="100" dirty="0">
                          <a:solidFill>
                            <a:schemeClr val="accent2">
                              <a:lumMod val="75000"/>
                            </a:schemeClr>
                          </a:solidFill>
                          <a:effectLst/>
                        </a:rPr>
                        <a:t>Sự kiện lịch sử</a:t>
                      </a:r>
                      <a:endParaRPr lang="en-US" sz="1000" b="1" kern="100" dirty="0">
                        <a:solidFill>
                          <a:schemeClr val="accent2">
                            <a:lumMod val="75000"/>
                          </a:schemeClr>
                        </a:solidFill>
                        <a:effectLst/>
                        <a:latin typeface="Linh AvantGarde" panose="02000603030000020004"/>
                      </a:endParaRPr>
                    </a:p>
                    <a:p>
                      <a:pPr marL="0" marR="0" algn="ctr">
                        <a:lnSpc>
                          <a:spcPct val="150000"/>
                        </a:lnSpc>
                        <a:spcBef>
                          <a:spcPts val="0"/>
                        </a:spcBef>
                        <a:spcAft>
                          <a:spcPts val="0"/>
                        </a:spcAft>
                      </a:pPr>
                      <a:r>
                        <a:rPr lang="vi-VN" sz="1000" b="1" kern="100" dirty="0">
                          <a:solidFill>
                            <a:schemeClr val="accent2">
                              <a:lumMod val="75000"/>
                            </a:schemeClr>
                          </a:solidFill>
                          <a:effectLst/>
                        </a:rPr>
                        <a:t>(Events)</a:t>
                      </a:r>
                      <a:endParaRPr lang="en-US" sz="10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Tên</a:t>
                      </a:r>
                      <a:r>
                        <a:rPr lang="vi-VN" sz="1000" kern="100" dirty="0">
                          <a:solidFill>
                            <a:schemeClr val="accent2">
                              <a:lumMod val="75000"/>
                            </a:schemeClr>
                          </a:solidFill>
                          <a:effectLst/>
                        </a:rPr>
                        <a:t> (Name)</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rowSpan="5">
                  <a:txBody>
                    <a:bodyPr/>
                    <a:lstStyle/>
                    <a:p>
                      <a:pPr marL="0" marR="0" algn="ctr">
                        <a:lnSpc>
                          <a:spcPct val="150000"/>
                        </a:lnSpc>
                        <a:spcBef>
                          <a:spcPts val="0"/>
                        </a:spcBef>
                        <a:spcAft>
                          <a:spcPts val="0"/>
                        </a:spcAft>
                      </a:pPr>
                      <a:r>
                        <a:rPr lang="en-US" sz="1000" kern="100">
                          <a:solidFill>
                            <a:schemeClr val="accent2">
                              <a:lumMod val="75000"/>
                            </a:schemeClr>
                          </a:solidFill>
                          <a:effectLst/>
                          <a:latin typeface="Linh AvantGarde" panose="02000603030000020004"/>
                        </a:rPr>
                        <a:t>This concept shows information of Vietnamese historical events. This also includes </a:t>
                      </a:r>
                      <a:r>
                        <a:rPr lang="vi-VN" sz="1000" kern="100">
                          <a:solidFill>
                            <a:schemeClr val="accent2">
                              <a:lumMod val="75000"/>
                            </a:schemeClr>
                          </a:solidFill>
                          <a:effectLst/>
                        </a:rPr>
                        <a:t>Chiến Tranh (Vietnam</a:t>
                      </a:r>
                      <a:r>
                        <a:rPr lang="en-US" sz="1000" kern="100">
                          <a:solidFill>
                            <a:schemeClr val="accent2">
                              <a:lumMod val="75000"/>
                            </a:schemeClr>
                          </a:solidFill>
                          <a:effectLst/>
                          <a:latin typeface="Linh AvantGarde" panose="02000603030000020004"/>
                        </a:rPr>
                        <a:t>ese</a:t>
                      </a:r>
                      <a:r>
                        <a:rPr lang="vi-VN" sz="1000" kern="100">
                          <a:solidFill>
                            <a:schemeClr val="accent2">
                              <a:lumMod val="75000"/>
                            </a:schemeClr>
                          </a:solidFill>
                          <a:effectLst/>
                        </a:rPr>
                        <a:t> War)</a:t>
                      </a:r>
                      <a:endParaRPr lang="en-US" sz="1000"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325113944"/>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Thời</a:t>
                      </a:r>
                      <a:r>
                        <a:rPr lang="vi-VN" sz="1000" kern="100" dirty="0">
                          <a:solidFill>
                            <a:schemeClr val="accent2">
                              <a:lumMod val="75000"/>
                            </a:schemeClr>
                          </a:solidFill>
                          <a:effectLst/>
                        </a:rPr>
                        <a:t> gian (Period)</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557759494"/>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Thời</a:t>
                      </a:r>
                      <a:r>
                        <a:rPr lang="vi-VN" sz="1000" kern="100" dirty="0">
                          <a:solidFill>
                            <a:schemeClr val="accent2">
                              <a:lumMod val="75000"/>
                            </a:schemeClr>
                          </a:solidFill>
                          <a:effectLst/>
                        </a:rPr>
                        <a:t> kỳ (Dynasty)</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137922227"/>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Nhân</a:t>
                      </a:r>
                      <a:r>
                        <a:rPr lang="vi-VN" sz="1000" kern="100" dirty="0">
                          <a:solidFill>
                            <a:schemeClr val="accent2">
                              <a:lumMod val="75000"/>
                            </a:schemeClr>
                          </a:solidFill>
                          <a:effectLst/>
                        </a:rPr>
                        <a:t> vật liên quan (Figure)</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29073752"/>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Nội</a:t>
                      </a:r>
                      <a:r>
                        <a:rPr lang="vi-VN" sz="1000" kern="100" dirty="0">
                          <a:solidFill>
                            <a:schemeClr val="accent2">
                              <a:lumMod val="75000"/>
                            </a:schemeClr>
                          </a:solidFill>
                          <a:effectLst/>
                        </a:rPr>
                        <a:t> dung (Content)</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703950120"/>
                  </a:ext>
                </a:extLst>
              </a:tr>
              <a:tr h="201655">
                <a:tc rowSpan="4">
                  <a:txBody>
                    <a:bodyPr/>
                    <a:lstStyle/>
                    <a:p>
                      <a:pPr marL="0" marR="0" algn="ctr">
                        <a:lnSpc>
                          <a:spcPct val="150000"/>
                        </a:lnSpc>
                        <a:spcBef>
                          <a:spcPts val="0"/>
                        </a:spcBef>
                        <a:spcAft>
                          <a:spcPts val="0"/>
                        </a:spcAft>
                      </a:pPr>
                      <a:r>
                        <a:rPr lang="en-US" sz="1000" b="1" kern="100" dirty="0" err="1">
                          <a:solidFill>
                            <a:schemeClr val="accent2">
                              <a:lumMod val="75000"/>
                            </a:schemeClr>
                          </a:solidFill>
                          <a:effectLst/>
                          <a:latin typeface="Linh AvantGarde" panose="02000603030000020004"/>
                        </a:rPr>
                        <a:t>Lễ</a:t>
                      </a:r>
                      <a:r>
                        <a:rPr lang="vi-VN" sz="1000" b="1" kern="100" dirty="0">
                          <a:solidFill>
                            <a:schemeClr val="accent2">
                              <a:lumMod val="75000"/>
                            </a:schemeClr>
                          </a:solidFill>
                          <a:effectLst/>
                        </a:rPr>
                        <a:t> hội</a:t>
                      </a:r>
                      <a:endParaRPr lang="en-US" sz="1000" b="1" kern="100" dirty="0">
                        <a:solidFill>
                          <a:schemeClr val="accent2">
                            <a:lumMod val="75000"/>
                          </a:schemeClr>
                        </a:solidFill>
                        <a:effectLst/>
                        <a:latin typeface="Linh AvantGarde" panose="02000603030000020004"/>
                      </a:endParaRPr>
                    </a:p>
                    <a:p>
                      <a:pPr marL="0" marR="0" algn="ctr">
                        <a:lnSpc>
                          <a:spcPct val="150000"/>
                        </a:lnSpc>
                        <a:spcBef>
                          <a:spcPts val="0"/>
                        </a:spcBef>
                        <a:spcAft>
                          <a:spcPts val="0"/>
                        </a:spcAft>
                      </a:pPr>
                      <a:r>
                        <a:rPr lang="vi-VN" sz="1000" b="1" kern="100" dirty="0">
                          <a:solidFill>
                            <a:schemeClr val="accent2">
                              <a:lumMod val="75000"/>
                            </a:schemeClr>
                          </a:solidFill>
                          <a:effectLst/>
                        </a:rPr>
                        <a:t>(Festivals)</a:t>
                      </a:r>
                      <a:endParaRPr lang="en-US" sz="10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Tên</a:t>
                      </a:r>
                      <a:r>
                        <a:rPr lang="vi-VN" sz="1000" kern="100" dirty="0">
                          <a:solidFill>
                            <a:schemeClr val="accent2">
                              <a:lumMod val="75000"/>
                            </a:schemeClr>
                          </a:solidFill>
                          <a:effectLst/>
                        </a:rPr>
                        <a:t> (Name)</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rowSpan="4">
                  <a:txBody>
                    <a:bodyPr/>
                    <a:lstStyle/>
                    <a:p>
                      <a:pPr marL="0" marR="0" algn="ctr">
                        <a:lnSpc>
                          <a:spcPct val="150000"/>
                        </a:lnSpc>
                        <a:spcBef>
                          <a:spcPts val="0"/>
                        </a:spcBef>
                        <a:spcAft>
                          <a:spcPts val="0"/>
                        </a:spcAft>
                      </a:pPr>
                      <a:r>
                        <a:rPr lang="en-US" sz="1000" kern="100">
                          <a:solidFill>
                            <a:schemeClr val="accent2">
                              <a:lumMod val="75000"/>
                            </a:schemeClr>
                          </a:solidFill>
                          <a:effectLst/>
                          <a:latin typeface="Linh AvantGarde" panose="02000603030000020004"/>
                        </a:rPr>
                        <a:t>Describe</a:t>
                      </a:r>
                      <a:r>
                        <a:rPr lang="vi-VN" sz="1000" kern="100">
                          <a:solidFill>
                            <a:schemeClr val="accent2">
                              <a:lumMod val="75000"/>
                            </a:schemeClr>
                          </a:solidFill>
                          <a:effectLst/>
                        </a:rPr>
                        <a:t> Vietnamese historical festivals</a:t>
                      </a:r>
                      <a:endParaRPr lang="en-US" sz="1000" kern="10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251791918"/>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Thời</a:t>
                      </a:r>
                      <a:r>
                        <a:rPr lang="vi-VN" sz="1000" kern="100" dirty="0">
                          <a:solidFill>
                            <a:schemeClr val="accent2">
                              <a:lumMod val="75000"/>
                            </a:schemeClr>
                          </a:solidFill>
                          <a:effectLst/>
                        </a:rPr>
                        <a:t> gian (Period)</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815367652"/>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Địa</a:t>
                      </a:r>
                      <a:r>
                        <a:rPr lang="vi-VN" sz="1000" kern="100" dirty="0">
                          <a:solidFill>
                            <a:schemeClr val="accent2">
                              <a:lumMod val="75000"/>
                            </a:schemeClr>
                          </a:solidFill>
                          <a:effectLst/>
                        </a:rPr>
                        <a:t> điểm (Place)</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446659222"/>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Nhân</a:t>
                      </a:r>
                      <a:r>
                        <a:rPr lang="vi-VN" sz="1000" kern="100" dirty="0">
                          <a:solidFill>
                            <a:schemeClr val="accent2">
                              <a:lumMod val="75000"/>
                            </a:schemeClr>
                          </a:solidFill>
                          <a:effectLst/>
                        </a:rPr>
                        <a:t> vật liên quan (Figure)</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143721060"/>
                  </a:ext>
                </a:extLst>
              </a:tr>
              <a:tr h="201655">
                <a:tc rowSpan="5">
                  <a:txBody>
                    <a:bodyPr/>
                    <a:lstStyle/>
                    <a:p>
                      <a:pPr marL="0" marR="0" algn="ctr">
                        <a:lnSpc>
                          <a:spcPct val="150000"/>
                        </a:lnSpc>
                        <a:spcBef>
                          <a:spcPts val="0"/>
                        </a:spcBef>
                        <a:spcAft>
                          <a:spcPts val="0"/>
                        </a:spcAft>
                      </a:pPr>
                      <a:r>
                        <a:rPr lang="en-US" sz="1000" b="1" kern="100" dirty="0">
                          <a:solidFill>
                            <a:schemeClr val="accent2">
                              <a:lumMod val="75000"/>
                            </a:schemeClr>
                          </a:solidFill>
                          <a:effectLst/>
                          <a:latin typeface="Linh AvantGarde" panose="02000603030000020004"/>
                        </a:rPr>
                        <a:t>Di</a:t>
                      </a:r>
                      <a:r>
                        <a:rPr lang="vi-VN" sz="1000" b="1" kern="100" dirty="0">
                          <a:solidFill>
                            <a:schemeClr val="accent2">
                              <a:lumMod val="75000"/>
                            </a:schemeClr>
                          </a:solidFill>
                          <a:effectLst/>
                        </a:rPr>
                        <a:t> tích</a:t>
                      </a:r>
                      <a:endParaRPr lang="en-US" sz="1000" b="1" kern="100" dirty="0">
                        <a:solidFill>
                          <a:schemeClr val="accent2">
                            <a:lumMod val="75000"/>
                          </a:schemeClr>
                        </a:solidFill>
                        <a:effectLst/>
                        <a:latin typeface="Linh AvantGarde" panose="02000603030000020004"/>
                      </a:endParaRPr>
                    </a:p>
                    <a:p>
                      <a:pPr marL="0" marR="0" algn="ctr">
                        <a:lnSpc>
                          <a:spcPct val="150000"/>
                        </a:lnSpc>
                        <a:spcBef>
                          <a:spcPts val="0"/>
                        </a:spcBef>
                        <a:spcAft>
                          <a:spcPts val="0"/>
                        </a:spcAft>
                      </a:pPr>
                      <a:r>
                        <a:rPr lang="vi-VN" sz="1000" b="1" kern="100" dirty="0">
                          <a:solidFill>
                            <a:schemeClr val="accent2">
                              <a:lumMod val="75000"/>
                            </a:schemeClr>
                          </a:solidFill>
                          <a:effectLst/>
                        </a:rPr>
                        <a:t>(Relics)</a:t>
                      </a:r>
                      <a:endParaRPr lang="en-US" sz="10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Tên</a:t>
                      </a:r>
                      <a:r>
                        <a:rPr lang="vi-VN" sz="1000" kern="100" dirty="0">
                          <a:solidFill>
                            <a:schemeClr val="accent2">
                              <a:lumMod val="75000"/>
                            </a:schemeClr>
                          </a:solidFill>
                          <a:effectLst/>
                        </a:rPr>
                        <a:t> (Name)</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rowSpan="5">
                  <a:txBody>
                    <a:bodyPr/>
                    <a:lstStyle/>
                    <a:p>
                      <a:pPr marL="0" marR="0" algn="ctr">
                        <a:lnSpc>
                          <a:spcPct val="150000"/>
                        </a:lnSpc>
                        <a:spcBef>
                          <a:spcPts val="0"/>
                        </a:spcBef>
                        <a:spcAft>
                          <a:spcPts val="0"/>
                        </a:spcAft>
                      </a:pPr>
                      <a:r>
                        <a:rPr lang="en-US" sz="1000" kern="100" dirty="0">
                          <a:solidFill>
                            <a:schemeClr val="accent2">
                              <a:lumMod val="75000"/>
                            </a:schemeClr>
                          </a:solidFill>
                          <a:effectLst/>
                          <a:latin typeface="Linh AvantGarde" panose="02000603030000020004"/>
                        </a:rPr>
                        <a:t>List</a:t>
                      </a:r>
                      <a:r>
                        <a:rPr lang="vi-VN" sz="1000" kern="100" dirty="0">
                          <a:solidFill>
                            <a:schemeClr val="accent2">
                              <a:lumMod val="75000"/>
                            </a:schemeClr>
                          </a:solidFill>
                          <a:effectLst/>
                        </a:rPr>
                        <a:t> all Vietnamese relics</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139284260"/>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Địa</a:t>
                      </a:r>
                      <a:r>
                        <a:rPr lang="vi-VN" sz="1000" kern="100" dirty="0">
                          <a:solidFill>
                            <a:schemeClr val="accent2">
                              <a:lumMod val="75000"/>
                            </a:schemeClr>
                          </a:solidFill>
                          <a:effectLst/>
                        </a:rPr>
                        <a:t> điểm (Place)</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274684835"/>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Loại</a:t>
                      </a:r>
                      <a:r>
                        <a:rPr lang="vi-VN" sz="1000" kern="100" dirty="0">
                          <a:solidFill>
                            <a:schemeClr val="accent2">
                              <a:lumMod val="75000"/>
                            </a:schemeClr>
                          </a:solidFill>
                          <a:effectLst/>
                        </a:rPr>
                        <a:t> di tích (Classification) </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215922576"/>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Năm</a:t>
                      </a:r>
                      <a:r>
                        <a:rPr lang="vi-VN" sz="1000" kern="100" dirty="0">
                          <a:solidFill>
                            <a:schemeClr val="accent2">
                              <a:lumMod val="75000"/>
                            </a:schemeClr>
                          </a:solidFill>
                          <a:effectLst/>
                        </a:rPr>
                        <a:t> (Year of recognition)</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027973044"/>
                  </a:ext>
                </a:extLst>
              </a:tr>
              <a:tr h="201655">
                <a:tc vMerge="1">
                  <a:txBody>
                    <a:bodyPr/>
                    <a:lstStyle/>
                    <a:p>
                      <a:endParaRPr lang="en-US"/>
                    </a:p>
                  </a:txBody>
                  <a:tcPr/>
                </a:tc>
                <a:tc>
                  <a:txBody>
                    <a:bodyPr/>
                    <a:lstStyle/>
                    <a:p>
                      <a:pPr marL="0" marR="0" algn="just">
                        <a:lnSpc>
                          <a:spcPct val="150000"/>
                        </a:lnSpc>
                        <a:spcBef>
                          <a:spcPts val="0"/>
                        </a:spcBef>
                        <a:spcAft>
                          <a:spcPts val="0"/>
                        </a:spcAft>
                      </a:pPr>
                      <a:r>
                        <a:rPr lang="en-US" sz="1000" kern="100" dirty="0" err="1">
                          <a:solidFill>
                            <a:schemeClr val="accent2">
                              <a:lumMod val="75000"/>
                            </a:schemeClr>
                          </a:solidFill>
                          <a:effectLst/>
                          <a:latin typeface="Linh AvantGarde" panose="02000603030000020004"/>
                        </a:rPr>
                        <a:t>Nhân</a:t>
                      </a:r>
                      <a:r>
                        <a:rPr lang="vi-VN" sz="1000" kern="100" dirty="0">
                          <a:solidFill>
                            <a:schemeClr val="accent2">
                              <a:lumMod val="75000"/>
                            </a:schemeClr>
                          </a:solidFill>
                          <a:effectLst/>
                        </a:rPr>
                        <a:t> vật liên quan (Figure)</a:t>
                      </a:r>
                      <a:endParaRPr lang="en-US" sz="1000"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a:txBody>
                  <a:tcPr marL="43251" marR="43251" marT="0" marB="0">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973629881"/>
                  </a:ext>
                </a:extLst>
              </a:tr>
            </a:tbl>
          </a:graphicData>
        </a:graphic>
      </p:graphicFrame>
    </p:spTree>
    <p:extLst>
      <p:ext uri="{BB962C8B-B14F-4D97-AF65-F5344CB8AC3E}">
        <p14:creationId xmlns:p14="http://schemas.microsoft.com/office/powerpoint/2010/main" val="13837628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ogo&#10;&#10;Description automatically generated">
            <a:extLst>
              <a:ext uri="{FF2B5EF4-FFF2-40B4-BE49-F238E27FC236}">
                <a16:creationId xmlns:a16="http://schemas.microsoft.com/office/drawing/2014/main" id="{B75B447B-BF45-27DC-6039-F98A4CD6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3" y="6394563"/>
            <a:ext cx="966185" cy="392415"/>
          </a:xfrm>
          <a:prstGeom prst="rect">
            <a:avLst/>
          </a:prstGeom>
        </p:spPr>
      </p:pic>
      <p:cxnSp>
        <p:nvCxnSpPr>
          <p:cNvPr id="16" name="Straight Connector 15">
            <a:extLst>
              <a:ext uri="{FF2B5EF4-FFF2-40B4-BE49-F238E27FC236}">
                <a16:creationId xmlns:a16="http://schemas.microsoft.com/office/drawing/2014/main" id="{ED31E2E3-6038-45F9-E512-CA0398AEF690}"/>
              </a:ext>
            </a:extLst>
          </p:cNvPr>
          <p:cNvCxnSpPr>
            <a:cxnSpLocks/>
          </p:cNvCxnSpPr>
          <p:nvPr/>
        </p:nvCxnSpPr>
        <p:spPr>
          <a:xfrm>
            <a:off x="1176618" y="6590771"/>
            <a:ext cx="7967382" cy="0"/>
          </a:xfrm>
          <a:prstGeom prst="line">
            <a:avLst/>
          </a:prstGeom>
          <a:ln w="57150">
            <a:solidFill>
              <a:srgbClr val="C81F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ECAFD2-91A7-423A-B57F-2628E657DF9D}"/>
              </a:ext>
            </a:extLst>
          </p:cNvPr>
          <p:cNvSpPr/>
          <p:nvPr/>
        </p:nvSpPr>
        <p:spPr>
          <a:xfrm>
            <a:off x="0" y="-21311"/>
            <a:ext cx="9144000" cy="577077"/>
          </a:xfrm>
          <a:prstGeom prst="rect">
            <a:avLst/>
          </a:prstGeom>
          <a:solidFill>
            <a:srgbClr val="BF1E2E"/>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D83A5B-EFFF-47F9-88E0-702CE82CE98E}"/>
              </a:ext>
            </a:extLst>
          </p:cNvPr>
          <p:cNvSpPr txBox="1"/>
          <p:nvPr/>
        </p:nvSpPr>
        <p:spPr>
          <a:xfrm>
            <a:off x="-1307167" y="-21315"/>
            <a:ext cx="9144000" cy="577081"/>
          </a:xfrm>
          <a:prstGeom prst="rect">
            <a:avLst/>
          </a:prstGeom>
          <a:noFill/>
        </p:spPr>
        <p:txBody>
          <a:bodyPr wrap="square" rtlCol="0">
            <a:spAutoFit/>
          </a:bodyPr>
          <a:lstStyle/>
          <a:p>
            <a:pPr algn="ctr"/>
            <a:r>
              <a:rPr lang="en-US" sz="3150" b="1" dirty="0">
                <a:solidFill>
                  <a:schemeClr val="bg1"/>
                </a:solidFill>
                <a:latin typeface="Linh AvantGarde" panose="02000603030000020004" pitchFamily="2" charset="0"/>
                <a:cs typeface="Times New Roman" panose="02020603050405020304" pitchFamily="18" charset="0"/>
              </a:rPr>
              <a:t>CHAPTER 3: REQUIREMENT ANALYSIS</a:t>
            </a:r>
          </a:p>
        </p:txBody>
      </p:sp>
      <p:sp>
        <p:nvSpPr>
          <p:cNvPr id="10" name="Google Shape;13;p1">
            <a:extLst>
              <a:ext uri="{FF2B5EF4-FFF2-40B4-BE49-F238E27FC236}">
                <a16:creationId xmlns:a16="http://schemas.microsoft.com/office/drawing/2014/main" id="{97D14B06-5C98-4E89-9652-5BAC4641554B}"/>
              </a:ext>
            </a:extLst>
          </p:cNvPr>
          <p:cNvSpPr txBox="1">
            <a:spLocks/>
          </p:cNvSpPr>
          <p:nvPr/>
        </p:nvSpPr>
        <p:spPr>
          <a:xfrm>
            <a:off x="171450" y="688084"/>
            <a:ext cx="6186767" cy="660558"/>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000"/>
              <a:buNone/>
            </a:pPr>
            <a:r>
              <a:rPr lang="en-US" sz="3000" b="1" dirty="0">
                <a:solidFill>
                  <a:schemeClr val="accent2">
                    <a:lumMod val="75000"/>
                  </a:schemeClr>
                </a:solidFill>
                <a:latin typeface="Linh AvantGarde" panose="02000603030000020004" pitchFamily="2" charset="0"/>
                <a:ea typeface="Times New Roman"/>
                <a:cs typeface="Times New Roman"/>
                <a:sym typeface="Times New Roman"/>
              </a:rPr>
              <a:t>II. Business process analysis</a:t>
            </a:r>
            <a:endParaRPr lang="vi-VN" sz="3000" b="1" dirty="0">
              <a:solidFill>
                <a:schemeClr val="accent2">
                  <a:lumMod val="75000"/>
                </a:schemeClr>
              </a:solidFill>
              <a:latin typeface="Linh AvantGarde" panose="02000603030000020004" pitchFamily="2" charset="0"/>
              <a:ea typeface="Times New Roman"/>
              <a:cs typeface="Times New Roman"/>
              <a:sym typeface="Times New Roman"/>
            </a:endParaRPr>
          </a:p>
        </p:txBody>
      </p:sp>
      <p:sp>
        <p:nvSpPr>
          <p:cNvPr id="2" name="TextBox 1">
            <a:extLst>
              <a:ext uri="{FF2B5EF4-FFF2-40B4-BE49-F238E27FC236}">
                <a16:creationId xmlns:a16="http://schemas.microsoft.com/office/drawing/2014/main" id="{0A87CE4D-93E7-4079-9282-88B8647A2B8F}"/>
              </a:ext>
            </a:extLst>
          </p:cNvPr>
          <p:cNvSpPr txBox="1"/>
          <p:nvPr/>
        </p:nvSpPr>
        <p:spPr>
          <a:xfrm>
            <a:off x="723900" y="1171575"/>
            <a:ext cx="5172075" cy="400110"/>
          </a:xfrm>
          <a:prstGeom prst="rect">
            <a:avLst/>
          </a:prstGeom>
          <a:noFill/>
        </p:spPr>
        <p:txBody>
          <a:bodyPr wrap="square" rtlCol="0">
            <a:spAutoFit/>
          </a:bodyPr>
          <a:lstStyle/>
          <a:p>
            <a:r>
              <a:rPr lang="en-US" sz="2000" b="1" dirty="0">
                <a:solidFill>
                  <a:schemeClr val="accent2">
                    <a:lumMod val="75000"/>
                  </a:schemeClr>
                </a:solidFill>
                <a:latin typeface="Linh AvantGarde" panose="02000603030000020004"/>
              </a:rPr>
              <a:t>1.</a:t>
            </a:r>
            <a:r>
              <a:rPr lang="en-US" sz="20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rPr>
              <a:t> Data searching</a:t>
            </a:r>
            <a:r>
              <a:rPr lang="vi-VN" sz="2000" b="1" kern="1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process activity diagram</a:t>
            </a:r>
            <a:endParaRPr lang="en-US" sz="2000" b="1" kern="100" dirty="0">
              <a:solidFill>
                <a:schemeClr val="accent2">
                  <a:lumMod val="75000"/>
                </a:schemeClr>
              </a:solidFill>
              <a:effectLst/>
              <a:latin typeface="Linh AvantGarde" panose="02000603030000020004"/>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93F3D957-8EE8-46ED-9F98-AF54EB2DF6E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349" t="5688" r="5225" b="7747"/>
          <a:stretch/>
        </p:blipFill>
        <p:spPr bwMode="auto">
          <a:xfrm>
            <a:off x="2057400" y="1705408"/>
            <a:ext cx="4607560" cy="44008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3546812"/>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2AB663A761DF4683BF6E299B1FE87C" ma:contentTypeVersion="10" ma:contentTypeDescription="Create a new document." ma:contentTypeScope="" ma:versionID="872f252b52ec866ddf7ea92d03406e07">
  <xsd:schema xmlns:xsd="http://www.w3.org/2001/XMLSchema" xmlns:xs="http://www.w3.org/2001/XMLSchema" xmlns:p="http://schemas.microsoft.com/office/2006/metadata/properties" xmlns:ns3="d48df407-15be-4779-84ef-114d0147cf1c" xmlns:ns4="7613453e-b664-42a9-81b9-958644d46fda" targetNamespace="http://schemas.microsoft.com/office/2006/metadata/properties" ma:root="true" ma:fieldsID="f6c61aa960537131e8bea71218e1ca7f" ns3:_="" ns4:_="">
    <xsd:import namespace="d48df407-15be-4779-84ef-114d0147cf1c"/>
    <xsd:import namespace="7613453e-b664-42a9-81b9-958644d46fd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8df407-15be-4779-84ef-114d0147c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13453e-b664-42a9-81b9-958644d46fd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0ABFE5-D0DB-41A9-9CA2-D00475D400F5}">
  <ds:schemaRefs>
    <ds:schemaRef ds:uri="http://schemas.microsoft.com/sharepoint/v3/contenttype/forms"/>
  </ds:schemaRefs>
</ds:datastoreItem>
</file>

<file path=customXml/itemProps2.xml><?xml version="1.0" encoding="utf-8"?>
<ds:datastoreItem xmlns:ds="http://schemas.openxmlformats.org/officeDocument/2006/customXml" ds:itemID="{00CABD81-E1A9-41BB-9303-3A9D99C411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8df407-15be-4779-84ef-114d0147cf1c"/>
    <ds:schemaRef ds:uri="7613453e-b664-42a9-81b9-958644d46f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BA8324-6238-4472-910D-F281B07EA078}">
  <ds:schemaRefs>
    <ds:schemaRef ds:uri="7613453e-b664-42a9-81b9-958644d46fda"/>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schemas.microsoft.com/office/2006/documentManagement/types"/>
    <ds:schemaRef ds:uri="http://purl.org/dc/terms/"/>
    <ds:schemaRef ds:uri="d48df407-15be-4779-84ef-114d0147cf1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2709</TotalTime>
  <Words>1550</Words>
  <Application>Microsoft Office PowerPoint</Application>
  <PresentationFormat>On-screen Show (4:3)</PresentationFormat>
  <Paragraphs>313</Paragraphs>
  <Slides>43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Lato</vt:lpstr>
      <vt:lpstr>Linh AvantGarde</vt:lpstr>
      <vt:lpstr>Times New Roman</vt:lpstr>
      <vt:lpstr>Wingdings</vt:lpstr>
      <vt:lpstr>Office Theme</vt:lpstr>
      <vt:lpstr>VIETNAM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Đại hội Đoàn trường CNTT&amp;TT nhiệm kì 2022-2024</dc:title>
  <dc:creator>Minh.TN214918@sis.hust.edu.vn</dc:creator>
  <cp:lastModifiedBy>Bui Phuong Nam 20215227</cp:lastModifiedBy>
  <cp:revision>78</cp:revision>
  <dcterms:created xsi:type="dcterms:W3CDTF">2022-04-17T01:52:44Z</dcterms:created>
  <dcterms:modified xsi:type="dcterms:W3CDTF">2023-07-06T08:32:44Z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0x0101007E2AB663A761DF4683BF6E299B1FE87C</vt:lpwstr>
  </property>
</Properties>
</file>